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x="18288000" cy="10287000"/>
  <p:notesSz cx="6858000" cy="9144000"/>
  <p:embeddedFontLst>
    <p:embeddedFont>
      <p:font typeface="Bricolage Grotesque Semi-Bold" charset="1" panose="020B0605040402000204"/>
      <p:regular r:id="rId22"/>
    </p:embeddedFont>
    <p:embeddedFont>
      <p:font typeface="Andika" charset="1" panose="02000000000000000000"/>
      <p:regular r:id="rId23"/>
    </p:embeddedFont>
    <p:embeddedFont>
      <p:font typeface="Bricolage Grotesque" charset="1" panose="020B0605040402000204"/>
      <p:regular r:id="rId24"/>
    </p:embeddedFont>
    <p:embeddedFont>
      <p:font typeface="Bricolage Grotesque Bold" charset="1" panose="020B0605040402000204"/>
      <p:regular r:id="rId25"/>
    </p:embeddedFont>
    <p:embeddedFont>
      <p:font typeface="Open Sans" charset="1" panose="020B0606030504020204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5.png" Type="http://schemas.openxmlformats.org/officeDocument/2006/relationships/image"/><Relationship Id="rId11" Target="../media/image86.png" Type="http://schemas.openxmlformats.org/officeDocument/2006/relationships/image"/><Relationship Id="rId12" Target="../media/image87.png" Type="http://schemas.openxmlformats.org/officeDocument/2006/relationships/image"/><Relationship Id="rId13" Target="../media/image88.png" Type="http://schemas.openxmlformats.org/officeDocument/2006/relationships/image"/><Relationship Id="rId14" Target="../media/image89.png" Type="http://schemas.openxmlformats.org/officeDocument/2006/relationships/image"/><Relationship Id="rId2" Target="../media/image77.png" Type="http://schemas.openxmlformats.org/officeDocument/2006/relationships/image"/><Relationship Id="rId3" Target="../media/image78.svg" Type="http://schemas.openxmlformats.org/officeDocument/2006/relationships/image"/><Relationship Id="rId4" Target="../media/image79.png" Type="http://schemas.openxmlformats.org/officeDocument/2006/relationships/image"/><Relationship Id="rId5" Target="../media/image80.svg" Type="http://schemas.openxmlformats.org/officeDocument/2006/relationships/image"/><Relationship Id="rId6" Target="../media/image81.png" Type="http://schemas.openxmlformats.org/officeDocument/2006/relationships/image"/><Relationship Id="rId7" Target="../media/image82.png" Type="http://schemas.openxmlformats.org/officeDocument/2006/relationships/image"/><Relationship Id="rId8" Target="../media/image83.png" Type="http://schemas.openxmlformats.org/officeDocument/2006/relationships/image"/><Relationship Id="rId9" Target="../media/image84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0.png" Type="http://schemas.openxmlformats.org/officeDocument/2006/relationships/image"/><Relationship Id="rId3" Target="../media/image91.svg" Type="http://schemas.openxmlformats.org/officeDocument/2006/relationships/image"/><Relationship Id="rId4" Target="../media/image92.png" Type="http://schemas.openxmlformats.org/officeDocument/2006/relationships/image"/><Relationship Id="rId5" Target="../media/image93.png" Type="http://schemas.openxmlformats.org/officeDocument/2006/relationships/image"/><Relationship Id="rId6" Target="../media/image94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4.png" Type="http://schemas.openxmlformats.org/officeDocument/2006/relationships/image"/><Relationship Id="rId11" Target="../media/image25.svg" Type="http://schemas.openxmlformats.org/officeDocument/2006/relationships/image"/><Relationship Id="rId12" Target="../media/image28.png" Type="http://schemas.openxmlformats.org/officeDocument/2006/relationships/image"/><Relationship Id="rId13" Target="../media/image29.svg" Type="http://schemas.openxmlformats.org/officeDocument/2006/relationships/image"/><Relationship Id="rId2" Target="../media/image22.png" Type="http://schemas.openxmlformats.org/officeDocument/2006/relationships/image"/><Relationship Id="rId3" Target="../media/image23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20.png" Type="http://schemas.openxmlformats.org/officeDocument/2006/relationships/image"/><Relationship Id="rId7" Target="../media/image21.svg" Type="http://schemas.openxmlformats.org/officeDocument/2006/relationships/image"/><Relationship Id="rId8" Target="../media/image95.png" Type="http://schemas.openxmlformats.org/officeDocument/2006/relationships/image"/><Relationship Id="rId9" Target="../media/image96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8.png" Type="http://schemas.openxmlformats.org/officeDocument/2006/relationships/image"/><Relationship Id="rId11" Target="../media/image29.svg" Type="http://schemas.openxmlformats.org/officeDocument/2006/relationships/image"/><Relationship Id="rId12" Target="../media/image22.png" Type="http://schemas.openxmlformats.org/officeDocument/2006/relationships/image"/><Relationship Id="rId13" Target="../media/image23.svg" Type="http://schemas.openxmlformats.org/officeDocument/2006/relationships/image"/><Relationship Id="rId2" Target="../media/image24.png" Type="http://schemas.openxmlformats.org/officeDocument/2006/relationships/image"/><Relationship Id="rId3" Target="../media/image25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20.png" Type="http://schemas.openxmlformats.org/officeDocument/2006/relationships/image"/><Relationship Id="rId7" Target="../media/image21.svg" Type="http://schemas.openxmlformats.org/officeDocument/2006/relationships/image"/><Relationship Id="rId8" Target="../media/image95.png" Type="http://schemas.openxmlformats.org/officeDocument/2006/relationships/image"/><Relationship Id="rId9" Target="../media/image96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8.png" Type="http://schemas.openxmlformats.org/officeDocument/2006/relationships/image"/><Relationship Id="rId11" Target="../media/image29.svg" Type="http://schemas.openxmlformats.org/officeDocument/2006/relationships/image"/><Relationship Id="rId12" Target="../media/image22.png" Type="http://schemas.openxmlformats.org/officeDocument/2006/relationships/image"/><Relationship Id="rId13" Target="../media/image23.svg" Type="http://schemas.openxmlformats.org/officeDocument/2006/relationships/image"/><Relationship Id="rId2" Target="../media/image24.png" Type="http://schemas.openxmlformats.org/officeDocument/2006/relationships/image"/><Relationship Id="rId3" Target="../media/image25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20.png" Type="http://schemas.openxmlformats.org/officeDocument/2006/relationships/image"/><Relationship Id="rId7" Target="../media/image21.svg" Type="http://schemas.openxmlformats.org/officeDocument/2006/relationships/image"/><Relationship Id="rId8" Target="../media/image95.png" Type="http://schemas.openxmlformats.org/officeDocument/2006/relationships/image"/><Relationship Id="rId9" Target="../media/image96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5.png" Type="http://schemas.openxmlformats.org/officeDocument/2006/relationships/image"/><Relationship Id="rId11" Target="../media/image96.svg" Type="http://schemas.openxmlformats.org/officeDocument/2006/relationships/image"/><Relationship Id="rId12" Target="../media/image24.png" Type="http://schemas.openxmlformats.org/officeDocument/2006/relationships/image"/><Relationship Id="rId13" Target="../media/image25.svg" Type="http://schemas.openxmlformats.org/officeDocument/2006/relationships/image"/><Relationship Id="rId14" Target="../media/image26.png" Type="http://schemas.openxmlformats.org/officeDocument/2006/relationships/image"/><Relationship Id="rId15" Target="../media/image27.svg" Type="http://schemas.openxmlformats.org/officeDocument/2006/relationships/image"/><Relationship Id="rId16" Target="../media/image28.png" Type="http://schemas.openxmlformats.org/officeDocument/2006/relationships/image"/><Relationship Id="rId17" Target="../media/image29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0.png" Type="http://schemas.openxmlformats.org/officeDocument/2006/relationships/image"/><Relationship Id="rId5" Target="../media/image21.svg" Type="http://schemas.openxmlformats.org/officeDocument/2006/relationships/image"/><Relationship Id="rId6" Target="../media/image22.png" Type="http://schemas.openxmlformats.org/officeDocument/2006/relationships/image"/><Relationship Id="rId7" Target="../media/image23.svg" Type="http://schemas.openxmlformats.org/officeDocument/2006/relationships/image"/><Relationship Id="rId8" Target="../media/image97.png" Type="http://schemas.openxmlformats.org/officeDocument/2006/relationships/image"/><Relationship Id="rId9" Target="../media/image98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5.png" Type="http://schemas.openxmlformats.org/officeDocument/2006/relationships/image"/><Relationship Id="rId11" Target="../media/image96.svg" Type="http://schemas.openxmlformats.org/officeDocument/2006/relationships/image"/><Relationship Id="rId12" Target="../media/image24.png" Type="http://schemas.openxmlformats.org/officeDocument/2006/relationships/image"/><Relationship Id="rId13" Target="../media/image25.svg" Type="http://schemas.openxmlformats.org/officeDocument/2006/relationships/image"/><Relationship Id="rId14" Target="../media/image26.png" Type="http://schemas.openxmlformats.org/officeDocument/2006/relationships/image"/><Relationship Id="rId15" Target="../media/image27.svg" Type="http://schemas.openxmlformats.org/officeDocument/2006/relationships/image"/><Relationship Id="rId16" Target="../media/image28.png" Type="http://schemas.openxmlformats.org/officeDocument/2006/relationships/image"/><Relationship Id="rId17" Target="../media/image29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0.png" Type="http://schemas.openxmlformats.org/officeDocument/2006/relationships/image"/><Relationship Id="rId5" Target="../media/image21.svg" Type="http://schemas.openxmlformats.org/officeDocument/2006/relationships/image"/><Relationship Id="rId6" Target="../media/image22.png" Type="http://schemas.openxmlformats.org/officeDocument/2006/relationships/image"/><Relationship Id="rId7" Target="../media/image23.svg" Type="http://schemas.openxmlformats.org/officeDocument/2006/relationships/image"/><Relationship Id="rId8" Target="../media/image97.png" Type="http://schemas.openxmlformats.org/officeDocument/2006/relationships/image"/><Relationship Id="rId9" Target="../media/image98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.svg" Type="http://schemas.openxmlformats.org/officeDocument/2006/relationships/image"/><Relationship Id="rId2" Target="../media/image10.png" Type="http://schemas.openxmlformats.org/officeDocument/2006/relationships/image"/><Relationship Id="rId3" Target="../media/image11.png" Type="http://schemas.openxmlformats.org/officeDocument/2006/relationships/image"/><Relationship Id="rId4" Target="../media/image12.png" Type="http://schemas.openxmlformats.org/officeDocument/2006/relationships/image"/><Relationship Id="rId5" Target="../media/image13.png" Type="http://schemas.openxmlformats.org/officeDocument/2006/relationships/image"/><Relationship Id="rId6" Target="../media/image14.png" Type="http://schemas.openxmlformats.org/officeDocument/2006/relationships/image"/><Relationship Id="rId7" Target="../media/image15.png" Type="http://schemas.openxmlformats.org/officeDocument/2006/relationships/image"/><Relationship Id="rId8" Target="../media/image16.svg" Type="http://schemas.openxmlformats.org/officeDocument/2006/relationships/image"/><Relationship Id="rId9" Target="../media/image6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1.png" Type="http://schemas.openxmlformats.org/officeDocument/2006/relationships/image"/><Relationship Id="rId4" Target="../media/image18.png" Type="http://schemas.openxmlformats.org/officeDocument/2006/relationships/image"/><Relationship Id="rId5" Target="../media/image19.png" Type="http://schemas.openxmlformats.org/officeDocument/2006/relationships/image"/><Relationship Id="rId6" Target="../media/image15.png" Type="http://schemas.openxmlformats.org/officeDocument/2006/relationships/image"/><Relationship Id="rId7" Target="../media/image16.svg" Type="http://schemas.openxmlformats.org/officeDocument/2006/relationships/image"/><Relationship Id="rId8" Target="../media/image6.png" Type="http://schemas.openxmlformats.org/officeDocument/2006/relationships/image"/><Relationship Id="rId9" Target="../media/image7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8.png" Type="http://schemas.openxmlformats.org/officeDocument/2006/relationships/image"/><Relationship Id="rId11" Target="../media/image29.svg" Type="http://schemas.openxmlformats.org/officeDocument/2006/relationships/image"/><Relationship Id="rId2" Target="../media/image20.png" Type="http://schemas.openxmlformats.org/officeDocument/2006/relationships/image"/><Relationship Id="rId3" Target="../media/image21.svg" Type="http://schemas.openxmlformats.org/officeDocument/2006/relationships/image"/><Relationship Id="rId4" Target="../media/image22.png" Type="http://schemas.openxmlformats.org/officeDocument/2006/relationships/image"/><Relationship Id="rId5" Target="../media/image23.svg" Type="http://schemas.openxmlformats.org/officeDocument/2006/relationships/image"/><Relationship Id="rId6" Target="../media/image24.png" Type="http://schemas.openxmlformats.org/officeDocument/2006/relationships/image"/><Relationship Id="rId7" Target="../media/image25.svg" Type="http://schemas.openxmlformats.org/officeDocument/2006/relationships/image"/><Relationship Id="rId8" Target="../media/image26.png" Type="http://schemas.openxmlformats.org/officeDocument/2006/relationships/image"/><Relationship Id="rId9" Target="../media/image27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4.svg" Type="http://schemas.openxmlformats.org/officeDocument/2006/relationships/image"/><Relationship Id="rId11" Target="../media/image35.png" Type="http://schemas.openxmlformats.org/officeDocument/2006/relationships/image"/><Relationship Id="rId12" Target="../media/image36.svg" Type="http://schemas.openxmlformats.org/officeDocument/2006/relationships/image"/><Relationship Id="rId13" Target="../media/image37.png" Type="http://schemas.openxmlformats.org/officeDocument/2006/relationships/image"/><Relationship Id="rId14" Target="../media/image38.svg" Type="http://schemas.openxmlformats.org/officeDocument/2006/relationships/image"/><Relationship Id="rId2" Target="../media/image24.png" Type="http://schemas.openxmlformats.org/officeDocument/2006/relationships/image"/><Relationship Id="rId3" Target="../media/image25.svg" Type="http://schemas.openxmlformats.org/officeDocument/2006/relationships/image"/><Relationship Id="rId4" Target="../media/image26.png" Type="http://schemas.openxmlformats.org/officeDocument/2006/relationships/image"/><Relationship Id="rId5" Target="../media/image27.svg" Type="http://schemas.openxmlformats.org/officeDocument/2006/relationships/image"/><Relationship Id="rId6" Target="../media/image30.png" Type="http://schemas.openxmlformats.org/officeDocument/2006/relationships/image"/><Relationship Id="rId7" Target="../media/image31.png" Type="http://schemas.openxmlformats.org/officeDocument/2006/relationships/image"/><Relationship Id="rId8" Target="../media/image32.svg" Type="http://schemas.openxmlformats.org/officeDocument/2006/relationships/image"/><Relationship Id="rId9" Target="../media/image33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8.png" Type="http://schemas.openxmlformats.org/officeDocument/2006/relationships/image"/><Relationship Id="rId11" Target="../media/image29.svg" Type="http://schemas.openxmlformats.org/officeDocument/2006/relationships/image"/><Relationship Id="rId2" Target="../media/image20.png" Type="http://schemas.openxmlformats.org/officeDocument/2006/relationships/image"/><Relationship Id="rId3" Target="../media/image21.svg" Type="http://schemas.openxmlformats.org/officeDocument/2006/relationships/image"/><Relationship Id="rId4" Target="../media/image22.png" Type="http://schemas.openxmlformats.org/officeDocument/2006/relationships/image"/><Relationship Id="rId5" Target="../media/image23.svg" Type="http://schemas.openxmlformats.org/officeDocument/2006/relationships/image"/><Relationship Id="rId6" Target="../media/image24.png" Type="http://schemas.openxmlformats.org/officeDocument/2006/relationships/image"/><Relationship Id="rId7" Target="../media/image25.svg" Type="http://schemas.openxmlformats.org/officeDocument/2006/relationships/image"/><Relationship Id="rId8" Target="../media/image26.png" Type="http://schemas.openxmlformats.org/officeDocument/2006/relationships/image"/><Relationship Id="rId9" Target="../media/image27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7.png" Type="http://schemas.openxmlformats.org/officeDocument/2006/relationships/image"/><Relationship Id="rId11" Target="../media/image48.svg" Type="http://schemas.openxmlformats.org/officeDocument/2006/relationships/image"/><Relationship Id="rId12" Target="../media/image49.png" Type="http://schemas.openxmlformats.org/officeDocument/2006/relationships/image"/><Relationship Id="rId13" Target="../media/image50.svg" Type="http://schemas.openxmlformats.org/officeDocument/2006/relationships/image"/><Relationship Id="rId14" Target="../media/image51.png" Type="http://schemas.openxmlformats.org/officeDocument/2006/relationships/image"/><Relationship Id="rId15" Target="../media/image52.svg" Type="http://schemas.openxmlformats.org/officeDocument/2006/relationships/image"/><Relationship Id="rId16" Target="../media/image53.png" Type="http://schemas.openxmlformats.org/officeDocument/2006/relationships/image"/><Relationship Id="rId17" Target="../media/image54.svg" Type="http://schemas.openxmlformats.org/officeDocument/2006/relationships/image"/><Relationship Id="rId18" Target="../media/image55.png" Type="http://schemas.openxmlformats.org/officeDocument/2006/relationships/image"/><Relationship Id="rId19" Target="../media/image56.svg" Type="http://schemas.openxmlformats.org/officeDocument/2006/relationships/image"/><Relationship Id="rId2" Target="../media/image39.png" Type="http://schemas.openxmlformats.org/officeDocument/2006/relationships/image"/><Relationship Id="rId20" Target="../media/image57.png" Type="http://schemas.openxmlformats.org/officeDocument/2006/relationships/image"/><Relationship Id="rId21" Target="../media/image58.svg" Type="http://schemas.openxmlformats.org/officeDocument/2006/relationships/image"/><Relationship Id="rId22" Target="../media/image59.png" Type="http://schemas.openxmlformats.org/officeDocument/2006/relationships/image"/><Relationship Id="rId23" Target="../media/image60.svg" Type="http://schemas.openxmlformats.org/officeDocument/2006/relationships/image"/><Relationship Id="rId24" Target="../media/image61.png" Type="http://schemas.openxmlformats.org/officeDocument/2006/relationships/image"/><Relationship Id="rId25" Target="../media/image62.png" Type="http://schemas.openxmlformats.org/officeDocument/2006/relationships/image"/><Relationship Id="rId26" Target="../media/image63.svg" Type="http://schemas.openxmlformats.org/officeDocument/2006/relationships/image"/><Relationship Id="rId27" Target="../media/image64.png" Type="http://schemas.openxmlformats.org/officeDocument/2006/relationships/image"/><Relationship Id="rId28" Target="../media/image65.svg" Type="http://schemas.openxmlformats.org/officeDocument/2006/relationships/image"/><Relationship Id="rId3" Target="../media/image40.svg" Type="http://schemas.openxmlformats.org/officeDocument/2006/relationships/image"/><Relationship Id="rId4" Target="../media/image41.png" Type="http://schemas.openxmlformats.org/officeDocument/2006/relationships/image"/><Relationship Id="rId5" Target="../media/image42.svg" Type="http://schemas.openxmlformats.org/officeDocument/2006/relationships/image"/><Relationship Id="rId6" Target="../media/image43.png" Type="http://schemas.openxmlformats.org/officeDocument/2006/relationships/image"/><Relationship Id="rId7" Target="../media/image44.svg" Type="http://schemas.openxmlformats.org/officeDocument/2006/relationships/image"/><Relationship Id="rId8" Target="../media/image45.png" Type="http://schemas.openxmlformats.org/officeDocument/2006/relationships/image"/><Relationship Id="rId9" Target="../media/image46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4.png" Type="http://schemas.openxmlformats.org/officeDocument/2006/relationships/image"/><Relationship Id="rId11" Target="../media/image75.svg" Type="http://schemas.openxmlformats.org/officeDocument/2006/relationships/image"/><Relationship Id="rId12" Target="https://drive.google.com/file/d/1xaZ3ILb_X7TZc7zWJr-fzWIWG2CfRVVZ/view" TargetMode="External" Type="http://schemas.openxmlformats.org/officeDocument/2006/relationships/hyperlink"/><Relationship Id="rId2" Target="../media/image66.png" Type="http://schemas.openxmlformats.org/officeDocument/2006/relationships/image"/><Relationship Id="rId3" Target="../media/image67.svg" Type="http://schemas.openxmlformats.org/officeDocument/2006/relationships/image"/><Relationship Id="rId4" Target="../media/image68.png" Type="http://schemas.openxmlformats.org/officeDocument/2006/relationships/image"/><Relationship Id="rId5" Target="../media/image69.png" Type="http://schemas.openxmlformats.org/officeDocument/2006/relationships/image"/><Relationship Id="rId6" Target="../media/image70.svg" Type="http://schemas.openxmlformats.org/officeDocument/2006/relationships/image"/><Relationship Id="rId7" Target="../media/image71.png" Type="http://schemas.openxmlformats.org/officeDocument/2006/relationships/image"/><Relationship Id="rId8" Target="../media/image72.png" Type="http://schemas.openxmlformats.org/officeDocument/2006/relationships/image"/><Relationship Id="rId9" Target="../media/image73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6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FC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6072248">
            <a:off x="13856870" y="6672468"/>
            <a:ext cx="5821280" cy="5885486"/>
          </a:xfrm>
          <a:custGeom>
            <a:avLst/>
            <a:gdLst/>
            <a:ahLst/>
            <a:cxnLst/>
            <a:rect r="r" b="b" t="t" l="l"/>
            <a:pathLst>
              <a:path h="5885486" w="5821280">
                <a:moveTo>
                  <a:pt x="0" y="0"/>
                </a:moveTo>
                <a:lnTo>
                  <a:pt x="5821280" y="0"/>
                </a:lnTo>
                <a:lnTo>
                  <a:pt x="5821280" y="5885486"/>
                </a:lnTo>
                <a:lnTo>
                  <a:pt x="0" y="58854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084645" y="5418758"/>
            <a:ext cx="4911760" cy="4389885"/>
          </a:xfrm>
          <a:custGeom>
            <a:avLst/>
            <a:gdLst/>
            <a:ahLst/>
            <a:cxnLst/>
            <a:rect r="r" b="b" t="t" l="l"/>
            <a:pathLst>
              <a:path h="4389885" w="4911760">
                <a:moveTo>
                  <a:pt x="0" y="0"/>
                </a:moveTo>
                <a:lnTo>
                  <a:pt x="4911759" y="0"/>
                </a:lnTo>
                <a:lnTo>
                  <a:pt x="4911759" y="4389886"/>
                </a:lnTo>
                <a:lnTo>
                  <a:pt x="0" y="438988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737977" y="1674441"/>
            <a:ext cx="1929940" cy="1874454"/>
          </a:xfrm>
          <a:custGeom>
            <a:avLst/>
            <a:gdLst/>
            <a:ahLst/>
            <a:cxnLst/>
            <a:rect r="r" b="b" t="t" l="l"/>
            <a:pathLst>
              <a:path h="1874454" w="1929940">
                <a:moveTo>
                  <a:pt x="0" y="0"/>
                </a:moveTo>
                <a:lnTo>
                  <a:pt x="1929940" y="0"/>
                </a:lnTo>
                <a:lnTo>
                  <a:pt x="1929940" y="1874454"/>
                </a:lnTo>
                <a:lnTo>
                  <a:pt x="0" y="187445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0" y="3186254"/>
            <a:ext cx="9991161" cy="18069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015"/>
              </a:lnSpc>
            </a:pPr>
            <a:r>
              <a:rPr lang="en-US" sz="14960" b="true">
                <a:solidFill>
                  <a:srgbClr val="FF3131"/>
                </a:solidFill>
                <a:latin typeface="Bricolage Grotesque Semi-Bold"/>
                <a:ea typeface="Bricolage Grotesque Semi-Bold"/>
                <a:cs typeface="Bricolage Grotesque Semi-Bold"/>
                <a:sym typeface="Bricolage Grotesque Semi-Bold"/>
              </a:rPr>
              <a:t>Meetings 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-6072248">
            <a:off x="-1881940" y="-3395386"/>
            <a:ext cx="5821280" cy="5885486"/>
          </a:xfrm>
          <a:custGeom>
            <a:avLst/>
            <a:gdLst/>
            <a:ahLst/>
            <a:cxnLst/>
            <a:rect r="r" b="b" t="t" l="l"/>
            <a:pathLst>
              <a:path h="5885486" w="5821280">
                <a:moveTo>
                  <a:pt x="0" y="0"/>
                </a:moveTo>
                <a:lnTo>
                  <a:pt x="5821280" y="0"/>
                </a:lnTo>
                <a:lnTo>
                  <a:pt x="5821280" y="5885486"/>
                </a:lnTo>
                <a:lnTo>
                  <a:pt x="0" y="58854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312824" y="7200900"/>
            <a:ext cx="3508802" cy="4114800"/>
          </a:xfrm>
          <a:custGeom>
            <a:avLst/>
            <a:gdLst/>
            <a:ahLst/>
            <a:cxnLst/>
            <a:rect r="r" b="b" t="t" l="l"/>
            <a:pathLst>
              <a:path h="4114800" w="3508802">
                <a:moveTo>
                  <a:pt x="0" y="0"/>
                </a:moveTo>
                <a:lnTo>
                  <a:pt x="3508802" y="0"/>
                </a:lnTo>
                <a:lnTo>
                  <a:pt x="350880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493671" y="5057775"/>
            <a:ext cx="8873266" cy="7382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34"/>
              </a:lnSpc>
            </a:pPr>
            <a:r>
              <a:rPr lang="en-US" sz="4310">
                <a:solidFill>
                  <a:srgbClr val="000000"/>
                </a:solidFill>
                <a:latin typeface="Andika"/>
                <a:ea typeface="Andika"/>
                <a:cs typeface="Andika"/>
                <a:sym typeface="Andika"/>
              </a:rPr>
              <a:t>Proyecto Capstone 2025-2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-454992" y="-2238929"/>
            <a:ext cx="3508802" cy="4114800"/>
          </a:xfrm>
          <a:custGeom>
            <a:avLst/>
            <a:gdLst/>
            <a:ahLst/>
            <a:cxnLst/>
            <a:rect r="r" b="b" t="t" l="l"/>
            <a:pathLst>
              <a:path h="4114800" w="3508802">
                <a:moveTo>
                  <a:pt x="0" y="0"/>
                </a:moveTo>
                <a:lnTo>
                  <a:pt x="3508802" y="0"/>
                </a:lnTo>
                <a:lnTo>
                  <a:pt x="350880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FC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2096389"/>
            <a:ext cx="1448579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b="true" sz="2500">
                <a:solidFill>
                  <a:srgbClr val="3CCBF4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Frontend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6460660" y="2096389"/>
            <a:ext cx="4270257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b="true" sz="2500">
                <a:solidFill>
                  <a:srgbClr val="FF751F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Backend(HTTP/WebSocket)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4843288" y="2096389"/>
            <a:ext cx="2416012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b="true" sz="2500">
                <a:solidFill>
                  <a:srgbClr val="66BB6A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Infraestructura</a:t>
            </a:r>
          </a:p>
        </p:txBody>
      </p:sp>
      <p:sp>
        <p:nvSpPr>
          <p:cNvPr name="AutoShape 5" id="5"/>
          <p:cNvSpPr/>
          <p:nvPr/>
        </p:nvSpPr>
        <p:spPr>
          <a:xfrm>
            <a:off x="4302949" y="2153539"/>
            <a:ext cx="0" cy="7104761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>
            <a:off x="13035967" y="2153539"/>
            <a:ext cx="0" cy="6917436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>
            <a:off x="353763" y="2528189"/>
            <a:ext cx="17139757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16659131" y="0"/>
            <a:ext cx="1046665" cy="930580"/>
          </a:xfrm>
          <a:custGeom>
            <a:avLst/>
            <a:gdLst/>
            <a:ahLst/>
            <a:cxnLst/>
            <a:rect r="r" b="b" t="t" l="l"/>
            <a:pathLst>
              <a:path h="930580" w="1046665">
                <a:moveTo>
                  <a:pt x="0" y="0"/>
                </a:moveTo>
                <a:lnTo>
                  <a:pt x="1046665" y="0"/>
                </a:lnTo>
                <a:lnTo>
                  <a:pt x="1046665" y="930580"/>
                </a:lnTo>
                <a:lnTo>
                  <a:pt x="0" y="9305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57819" y="4257717"/>
            <a:ext cx="2537399" cy="885783"/>
          </a:xfrm>
          <a:custGeom>
            <a:avLst/>
            <a:gdLst/>
            <a:ahLst/>
            <a:cxnLst/>
            <a:rect r="r" b="b" t="t" l="l"/>
            <a:pathLst>
              <a:path h="885783" w="2537399">
                <a:moveTo>
                  <a:pt x="0" y="0"/>
                </a:moveTo>
                <a:lnTo>
                  <a:pt x="2537399" y="0"/>
                </a:lnTo>
                <a:lnTo>
                  <a:pt x="2537399" y="885783"/>
                </a:lnTo>
                <a:lnTo>
                  <a:pt x="0" y="88578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900454" y="6442261"/>
            <a:ext cx="2594764" cy="898437"/>
          </a:xfrm>
          <a:custGeom>
            <a:avLst/>
            <a:gdLst/>
            <a:ahLst/>
            <a:cxnLst/>
            <a:rect r="r" b="b" t="t" l="l"/>
            <a:pathLst>
              <a:path h="898437" w="2594764">
                <a:moveTo>
                  <a:pt x="0" y="0"/>
                </a:moveTo>
                <a:lnTo>
                  <a:pt x="2594764" y="0"/>
                </a:lnTo>
                <a:lnTo>
                  <a:pt x="2594764" y="898437"/>
                </a:lnTo>
                <a:lnTo>
                  <a:pt x="0" y="89843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4302809" y="8062151"/>
            <a:ext cx="3025343" cy="873568"/>
          </a:xfrm>
          <a:custGeom>
            <a:avLst/>
            <a:gdLst/>
            <a:ahLst/>
            <a:cxnLst/>
            <a:rect r="r" b="b" t="t" l="l"/>
            <a:pathLst>
              <a:path h="873568" w="3025343">
                <a:moveTo>
                  <a:pt x="0" y="0"/>
                </a:moveTo>
                <a:lnTo>
                  <a:pt x="3025343" y="0"/>
                </a:lnTo>
                <a:lnTo>
                  <a:pt x="3025343" y="873567"/>
                </a:lnTo>
                <a:lnTo>
                  <a:pt x="0" y="87356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4610839" y="3062452"/>
            <a:ext cx="3699641" cy="2081048"/>
          </a:xfrm>
          <a:custGeom>
            <a:avLst/>
            <a:gdLst/>
            <a:ahLst/>
            <a:cxnLst/>
            <a:rect r="r" b="b" t="t" l="l"/>
            <a:pathLst>
              <a:path h="2081048" w="3699641">
                <a:moveTo>
                  <a:pt x="0" y="0"/>
                </a:moveTo>
                <a:lnTo>
                  <a:pt x="3699641" y="0"/>
                </a:lnTo>
                <a:lnTo>
                  <a:pt x="3699641" y="2081048"/>
                </a:lnTo>
                <a:lnTo>
                  <a:pt x="0" y="208104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4751264" y="5670975"/>
            <a:ext cx="2233903" cy="1426906"/>
          </a:xfrm>
          <a:custGeom>
            <a:avLst/>
            <a:gdLst/>
            <a:ahLst/>
            <a:cxnLst/>
            <a:rect r="r" b="b" t="t" l="l"/>
            <a:pathLst>
              <a:path h="1426906" w="2233903">
                <a:moveTo>
                  <a:pt x="0" y="0"/>
                </a:moveTo>
                <a:lnTo>
                  <a:pt x="2233903" y="0"/>
                </a:lnTo>
                <a:lnTo>
                  <a:pt x="2233903" y="1426905"/>
                </a:lnTo>
                <a:lnTo>
                  <a:pt x="0" y="142690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7605731" y="6343650"/>
            <a:ext cx="4790623" cy="1994097"/>
          </a:xfrm>
          <a:custGeom>
            <a:avLst/>
            <a:gdLst/>
            <a:ahLst/>
            <a:cxnLst/>
            <a:rect r="r" b="b" t="t" l="l"/>
            <a:pathLst>
              <a:path h="1994097" w="4790623">
                <a:moveTo>
                  <a:pt x="0" y="0"/>
                </a:moveTo>
                <a:lnTo>
                  <a:pt x="4790623" y="0"/>
                </a:lnTo>
                <a:lnTo>
                  <a:pt x="4790623" y="1994097"/>
                </a:lnTo>
                <a:lnTo>
                  <a:pt x="0" y="199409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3294635" y="3166188"/>
            <a:ext cx="4866431" cy="936788"/>
          </a:xfrm>
          <a:custGeom>
            <a:avLst/>
            <a:gdLst/>
            <a:ahLst/>
            <a:cxnLst/>
            <a:rect r="r" b="b" t="t" l="l"/>
            <a:pathLst>
              <a:path h="936788" w="4866431">
                <a:moveTo>
                  <a:pt x="0" y="0"/>
                </a:moveTo>
                <a:lnTo>
                  <a:pt x="4866431" y="0"/>
                </a:lnTo>
                <a:lnTo>
                  <a:pt x="4866431" y="936788"/>
                </a:lnTo>
                <a:lnTo>
                  <a:pt x="0" y="936788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3586512" y="4958361"/>
            <a:ext cx="4282677" cy="2248406"/>
          </a:xfrm>
          <a:custGeom>
            <a:avLst/>
            <a:gdLst/>
            <a:ahLst/>
            <a:cxnLst/>
            <a:rect r="r" b="b" t="t" l="l"/>
            <a:pathLst>
              <a:path h="2248406" w="4282677">
                <a:moveTo>
                  <a:pt x="0" y="0"/>
                </a:moveTo>
                <a:lnTo>
                  <a:pt x="4282677" y="0"/>
                </a:lnTo>
                <a:lnTo>
                  <a:pt x="4282677" y="2248405"/>
                </a:lnTo>
                <a:lnTo>
                  <a:pt x="0" y="2248405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9397148" y="3415026"/>
            <a:ext cx="2667537" cy="2667537"/>
          </a:xfrm>
          <a:custGeom>
            <a:avLst/>
            <a:gdLst/>
            <a:ahLst/>
            <a:cxnLst/>
            <a:rect r="r" b="b" t="t" l="l"/>
            <a:pathLst>
              <a:path h="2667537" w="2667537">
                <a:moveTo>
                  <a:pt x="0" y="0"/>
                </a:moveTo>
                <a:lnTo>
                  <a:pt x="2667538" y="0"/>
                </a:lnTo>
                <a:lnTo>
                  <a:pt x="2667538" y="2667537"/>
                </a:lnTo>
                <a:lnTo>
                  <a:pt x="0" y="2667537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8772181" y="5143500"/>
            <a:ext cx="4263786" cy="513373"/>
          </a:xfrm>
          <a:custGeom>
            <a:avLst/>
            <a:gdLst/>
            <a:ahLst/>
            <a:cxnLst/>
            <a:rect r="r" b="b" t="t" l="l"/>
            <a:pathLst>
              <a:path h="513373" w="4263786">
                <a:moveTo>
                  <a:pt x="0" y="0"/>
                </a:moveTo>
                <a:lnTo>
                  <a:pt x="4263786" y="0"/>
                </a:lnTo>
                <a:lnTo>
                  <a:pt x="4263786" y="513373"/>
                </a:lnTo>
                <a:lnTo>
                  <a:pt x="0" y="513373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-152774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3629258" y="482902"/>
            <a:ext cx="11029484" cy="828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31"/>
              </a:lnSpc>
            </a:pPr>
            <a:r>
              <a:rPr lang="en-US" sz="6817" b="true">
                <a:solidFill>
                  <a:srgbClr val="000000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Tecnologías de desarrollo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6180285" y="863905"/>
            <a:ext cx="2133348" cy="10916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06"/>
              </a:lnSpc>
            </a:pPr>
            <a:r>
              <a:rPr lang="en-US" b="true" sz="3147">
                <a:solidFill>
                  <a:srgbClr val="6B6769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App de escritorio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FC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8618026" y="2419812"/>
            <a:ext cx="0" cy="6917436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>
            <a:off x="353763" y="2528189"/>
            <a:ext cx="17139757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6797965" y="155976"/>
            <a:ext cx="922670" cy="922670"/>
          </a:xfrm>
          <a:custGeom>
            <a:avLst/>
            <a:gdLst/>
            <a:ahLst/>
            <a:cxnLst/>
            <a:rect r="r" b="b" t="t" l="l"/>
            <a:pathLst>
              <a:path h="922670" w="922670">
                <a:moveTo>
                  <a:pt x="0" y="0"/>
                </a:moveTo>
                <a:lnTo>
                  <a:pt x="922670" y="0"/>
                </a:lnTo>
                <a:lnTo>
                  <a:pt x="922670" y="922670"/>
                </a:lnTo>
                <a:lnTo>
                  <a:pt x="0" y="9226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342203" y="5954369"/>
            <a:ext cx="5181849" cy="3452407"/>
          </a:xfrm>
          <a:custGeom>
            <a:avLst/>
            <a:gdLst/>
            <a:ahLst/>
            <a:cxnLst/>
            <a:rect r="r" b="b" t="t" l="l"/>
            <a:pathLst>
              <a:path h="3452407" w="5181849">
                <a:moveTo>
                  <a:pt x="0" y="0"/>
                </a:moveTo>
                <a:lnTo>
                  <a:pt x="5181849" y="0"/>
                </a:lnTo>
                <a:lnTo>
                  <a:pt x="5181849" y="3452406"/>
                </a:lnTo>
                <a:lnTo>
                  <a:pt x="0" y="345240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505007" y="4072286"/>
            <a:ext cx="6292958" cy="3532447"/>
          </a:xfrm>
          <a:custGeom>
            <a:avLst/>
            <a:gdLst/>
            <a:ahLst/>
            <a:cxnLst/>
            <a:rect r="r" b="b" t="t" l="l"/>
            <a:pathLst>
              <a:path h="3532447" w="6292958">
                <a:moveTo>
                  <a:pt x="0" y="0"/>
                </a:moveTo>
                <a:lnTo>
                  <a:pt x="6292958" y="0"/>
                </a:lnTo>
                <a:lnTo>
                  <a:pt x="6292958" y="3532447"/>
                </a:lnTo>
                <a:lnTo>
                  <a:pt x="0" y="353244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02501" y="2980778"/>
            <a:ext cx="4669228" cy="2183016"/>
          </a:xfrm>
          <a:custGeom>
            <a:avLst/>
            <a:gdLst/>
            <a:ahLst/>
            <a:cxnLst/>
            <a:rect r="r" b="b" t="t" l="l"/>
            <a:pathLst>
              <a:path h="2183016" w="4669228">
                <a:moveTo>
                  <a:pt x="0" y="0"/>
                </a:moveTo>
                <a:lnTo>
                  <a:pt x="4669228" y="0"/>
                </a:lnTo>
                <a:lnTo>
                  <a:pt x="4669228" y="2183016"/>
                </a:lnTo>
                <a:lnTo>
                  <a:pt x="0" y="218301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080167" y="2046443"/>
            <a:ext cx="1448579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b="true" sz="2500">
                <a:solidFill>
                  <a:srgbClr val="3CCBF4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Frontend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629258" y="482902"/>
            <a:ext cx="11029484" cy="828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31"/>
              </a:lnSpc>
            </a:pPr>
            <a:r>
              <a:rPr lang="en-US" sz="6817" b="true">
                <a:solidFill>
                  <a:srgbClr val="000000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Tecnologías de desarrollo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6192626" y="1011971"/>
            <a:ext cx="2133348" cy="10916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06"/>
              </a:lnSpc>
            </a:pPr>
            <a:r>
              <a:rPr lang="en-US" b="true" sz="3147">
                <a:solidFill>
                  <a:srgbClr val="6B6769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App de escritorio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958581" y="2046443"/>
            <a:ext cx="1448579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b="true" sz="2500">
                <a:solidFill>
                  <a:srgbClr val="FF751F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Backend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FC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115298" y="661096"/>
            <a:ext cx="8057403" cy="10188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08"/>
              </a:lnSpc>
            </a:pPr>
            <a:r>
              <a:rPr lang="en-US" sz="8401" b="true">
                <a:solidFill>
                  <a:srgbClr val="000000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Planificación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1867016"/>
            <a:ext cx="6229895" cy="20773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48"/>
              </a:lnSpc>
            </a:pPr>
            <a:r>
              <a:rPr lang="en-US" sz="2963">
                <a:solidFill>
                  <a:srgbClr val="FF3131"/>
                </a:solidFill>
                <a:latin typeface="Andika"/>
                <a:ea typeface="Andika"/>
                <a:cs typeface="Andika"/>
                <a:sym typeface="Andika"/>
              </a:rPr>
              <a:t>Fase de Planificación</a:t>
            </a:r>
          </a:p>
          <a:p>
            <a:pPr algn="l">
              <a:lnSpc>
                <a:spcPts val="4148"/>
              </a:lnSpc>
            </a:pPr>
            <a:r>
              <a:rPr lang="en-US" sz="2963">
                <a:solidFill>
                  <a:srgbClr val="000000"/>
                </a:solidFill>
                <a:latin typeface="Andika"/>
                <a:ea typeface="Andika"/>
                <a:cs typeface="Andika"/>
                <a:sym typeface="Andika"/>
              </a:rPr>
              <a:t>Duración: </a:t>
            </a:r>
            <a:r>
              <a:rPr lang="en-US" sz="2963">
                <a:solidFill>
                  <a:srgbClr val="000000"/>
                </a:solidFill>
                <a:latin typeface="Andika"/>
                <a:ea typeface="Andika"/>
                <a:cs typeface="Andika"/>
                <a:sym typeface="Andika"/>
              </a:rPr>
              <a:t>5 días </a:t>
            </a:r>
          </a:p>
          <a:p>
            <a:pPr algn="l">
              <a:lnSpc>
                <a:spcPts val="4148"/>
              </a:lnSpc>
            </a:pPr>
            <a:r>
              <a:rPr lang="en-US" sz="2963">
                <a:solidFill>
                  <a:srgbClr val="000000"/>
                </a:solidFill>
                <a:latin typeface="Andika"/>
                <a:ea typeface="Andika"/>
                <a:cs typeface="Andika"/>
                <a:sym typeface="Andika"/>
              </a:rPr>
              <a:t>Fecha de inicio: lun 11-08-25 </a:t>
            </a:r>
          </a:p>
          <a:p>
            <a:pPr algn="l">
              <a:lnSpc>
                <a:spcPts val="4148"/>
              </a:lnSpc>
            </a:pPr>
            <a:r>
              <a:rPr lang="en-US" sz="2963">
                <a:solidFill>
                  <a:srgbClr val="000000"/>
                </a:solidFill>
                <a:latin typeface="Andika"/>
                <a:ea typeface="Andika"/>
                <a:cs typeface="Andika"/>
                <a:sym typeface="Andika"/>
              </a:rPr>
              <a:t>Fecha de Termino: vie 15-08-25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4144422"/>
            <a:ext cx="6229895" cy="20773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48"/>
              </a:lnSpc>
            </a:pPr>
            <a:r>
              <a:rPr lang="en-US" sz="2963">
                <a:solidFill>
                  <a:srgbClr val="FF3131"/>
                </a:solidFill>
                <a:latin typeface="Andika"/>
                <a:ea typeface="Andika"/>
                <a:cs typeface="Andika"/>
                <a:sym typeface="Andika"/>
              </a:rPr>
              <a:t>Fase de Analisis y Diseño</a:t>
            </a:r>
          </a:p>
          <a:p>
            <a:pPr algn="l">
              <a:lnSpc>
                <a:spcPts val="4148"/>
              </a:lnSpc>
            </a:pPr>
            <a:r>
              <a:rPr lang="en-US" sz="2963">
                <a:solidFill>
                  <a:srgbClr val="000000"/>
                </a:solidFill>
                <a:latin typeface="Andika"/>
                <a:ea typeface="Andika"/>
                <a:cs typeface="Andika"/>
                <a:sym typeface="Andika"/>
              </a:rPr>
              <a:t>Duración: 14</a:t>
            </a:r>
            <a:r>
              <a:rPr lang="en-US" sz="2963">
                <a:solidFill>
                  <a:srgbClr val="000000"/>
                </a:solidFill>
                <a:latin typeface="Andika"/>
                <a:ea typeface="Andika"/>
                <a:cs typeface="Andika"/>
                <a:sym typeface="Andika"/>
              </a:rPr>
              <a:t> días </a:t>
            </a:r>
          </a:p>
          <a:p>
            <a:pPr algn="l">
              <a:lnSpc>
                <a:spcPts val="4148"/>
              </a:lnSpc>
            </a:pPr>
            <a:r>
              <a:rPr lang="en-US" sz="2963">
                <a:solidFill>
                  <a:srgbClr val="000000"/>
                </a:solidFill>
                <a:latin typeface="Andika"/>
                <a:ea typeface="Andika"/>
                <a:cs typeface="Andika"/>
                <a:sym typeface="Andika"/>
              </a:rPr>
              <a:t>Fecha de inicio: lun 18-08-25</a:t>
            </a:r>
          </a:p>
          <a:p>
            <a:pPr algn="l">
              <a:lnSpc>
                <a:spcPts val="4148"/>
              </a:lnSpc>
            </a:pPr>
            <a:r>
              <a:rPr lang="en-US" sz="2963">
                <a:solidFill>
                  <a:srgbClr val="000000"/>
                </a:solidFill>
                <a:latin typeface="Andika"/>
                <a:ea typeface="Andika"/>
                <a:cs typeface="Andika"/>
                <a:sym typeface="Andika"/>
              </a:rPr>
              <a:t>Fecha de Termino: jue 04-09-25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6421828"/>
            <a:ext cx="6229895" cy="20773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48"/>
              </a:lnSpc>
            </a:pPr>
            <a:r>
              <a:rPr lang="en-US" sz="2963">
                <a:solidFill>
                  <a:srgbClr val="FF3131"/>
                </a:solidFill>
                <a:latin typeface="Andika"/>
                <a:ea typeface="Andika"/>
                <a:cs typeface="Andika"/>
                <a:sym typeface="Andika"/>
              </a:rPr>
              <a:t>Fase de Desarrollo</a:t>
            </a:r>
          </a:p>
          <a:p>
            <a:pPr algn="l">
              <a:lnSpc>
                <a:spcPts val="4148"/>
              </a:lnSpc>
            </a:pPr>
            <a:r>
              <a:rPr lang="en-US" sz="2963">
                <a:solidFill>
                  <a:srgbClr val="000000"/>
                </a:solidFill>
                <a:latin typeface="Andika"/>
                <a:ea typeface="Andika"/>
                <a:cs typeface="Andika"/>
                <a:sym typeface="Andika"/>
              </a:rPr>
              <a:t>Duración: 51</a:t>
            </a:r>
            <a:r>
              <a:rPr lang="en-US" sz="2963">
                <a:solidFill>
                  <a:srgbClr val="000000"/>
                </a:solidFill>
                <a:latin typeface="Andika"/>
                <a:ea typeface="Andika"/>
                <a:cs typeface="Andika"/>
                <a:sym typeface="Andika"/>
              </a:rPr>
              <a:t> días  </a:t>
            </a:r>
          </a:p>
          <a:p>
            <a:pPr algn="l">
              <a:lnSpc>
                <a:spcPts val="4148"/>
              </a:lnSpc>
            </a:pPr>
            <a:r>
              <a:rPr lang="en-US" sz="2963">
                <a:solidFill>
                  <a:srgbClr val="000000"/>
                </a:solidFill>
                <a:latin typeface="Andika"/>
                <a:ea typeface="Andika"/>
                <a:cs typeface="Andika"/>
                <a:sym typeface="Andika"/>
              </a:rPr>
              <a:t>Fecha de inicio: vie 05-09-25</a:t>
            </a:r>
          </a:p>
          <a:p>
            <a:pPr algn="l">
              <a:lnSpc>
                <a:spcPts val="4148"/>
              </a:lnSpc>
            </a:pPr>
            <a:r>
              <a:rPr lang="en-US" sz="2963">
                <a:solidFill>
                  <a:srgbClr val="000000"/>
                </a:solidFill>
                <a:latin typeface="Andika"/>
                <a:ea typeface="Andika"/>
                <a:cs typeface="Andika"/>
                <a:sym typeface="Andika"/>
              </a:rPr>
              <a:t>Fecha de Termino: vie 14-11-25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144000" y="1867016"/>
            <a:ext cx="7198094" cy="20773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48"/>
              </a:lnSpc>
            </a:pPr>
            <a:r>
              <a:rPr lang="en-US" sz="2963">
                <a:solidFill>
                  <a:srgbClr val="FF3131"/>
                </a:solidFill>
                <a:latin typeface="Andika"/>
                <a:ea typeface="Andika"/>
                <a:cs typeface="Andika"/>
                <a:sym typeface="Andika"/>
              </a:rPr>
              <a:t>Fase de Prueba y Control de Calidad</a:t>
            </a:r>
          </a:p>
          <a:p>
            <a:pPr algn="l">
              <a:lnSpc>
                <a:spcPts val="4148"/>
              </a:lnSpc>
            </a:pPr>
            <a:r>
              <a:rPr lang="en-US" sz="2963">
                <a:solidFill>
                  <a:srgbClr val="000000"/>
                </a:solidFill>
                <a:latin typeface="Andika"/>
                <a:ea typeface="Andika"/>
                <a:cs typeface="Andika"/>
                <a:sym typeface="Andika"/>
              </a:rPr>
              <a:t>Duración: 7</a:t>
            </a:r>
            <a:r>
              <a:rPr lang="en-US" sz="2963">
                <a:solidFill>
                  <a:srgbClr val="000000"/>
                </a:solidFill>
                <a:latin typeface="Andika"/>
                <a:ea typeface="Andika"/>
                <a:cs typeface="Andika"/>
                <a:sym typeface="Andika"/>
              </a:rPr>
              <a:t> días</a:t>
            </a:r>
          </a:p>
          <a:p>
            <a:pPr algn="l">
              <a:lnSpc>
                <a:spcPts val="4148"/>
              </a:lnSpc>
            </a:pPr>
            <a:r>
              <a:rPr lang="en-US" sz="2963">
                <a:solidFill>
                  <a:srgbClr val="000000"/>
                </a:solidFill>
                <a:latin typeface="Andika"/>
                <a:ea typeface="Andika"/>
                <a:cs typeface="Andika"/>
                <a:sym typeface="Andika"/>
              </a:rPr>
              <a:t>Fecha de inicio: lun 17-11-25</a:t>
            </a:r>
          </a:p>
          <a:p>
            <a:pPr algn="l">
              <a:lnSpc>
                <a:spcPts val="4148"/>
              </a:lnSpc>
            </a:pPr>
            <a:r>
              <a:rPr lang="en-US" sz="2963">
                <a:solidFill>
                  <a:srgbClr val="000000"/>
                </a:solidFill>
                <a:latin typeface="Andika"/>
                <a:ea typeface="Andika"/>
                <a:cs typeface="Andika"/>
                <a:sym typeface="Andika"/>
              </a:rPr>
              <a:t>Fecha de Termino: mar 25-11-25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144000" y="4144422"/>
            <a:ext cx="7198094" cy="20773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48"/>
              </a:lnSpc>
            </a:pPr>
            <a:r>
              <a:rPr lang="en-US" sz="2963">
                <a:solidFill>
                  <a:srgbClr val="FF3131"/>
                </a:solidFill>
                <a:latin typeface="Andika"/>
                <a:ea typeface="Andika"/>
                <a:cs typeface="Andika"/>
                <a:sym typeface="Andika"/>
              </a:rPr>
              <a:t>Fase de Implementación y Cierre</a:t>
            </a:r>
          </a:p>
          <a:p>
            <a:pPr algn="l">
              <a:lnSpc>
                <a:spcPts val="4148"/>
              </a:lnSpc>
            </a:pPr>
            <a:r>
              <a:rPr lang="en-US" sz="2963">
                <a:solidFill>
                  <a:srgbClr val="000000"/>
                </a:solidFill>
                <a:latin typeface="Andika"/>
                <a:ea typeface="Andika"/>
                <a:cs typeface="Andika"/>
                <a:sym typeface="Andika"/>
              </a:rPr>
              <a:t>Duración: 5</a:t>
            </a:r>
            <a:r>
              <a:rPr lang="en-US" sz="2963">
                <a:solidFill>
                  <a:srgbClr val="000000"/>
                </a:solidFill>
                <a:latin typeface="Andika"/>
                <a:ea typeface="Andika"/>
                <a:cs typeface="Andika"/>
                <a:sym typeface="Andika"/>
              </a:rPr>
              <a:t> días </a:t>
            </a:r>
          </a:p>
          <a:p>
            <a:pPr algn="l">
              <a:lnSpc>
                <a:spcPts val="4148"/>
              </a:lnSpc>
            </a:pPr>
            <a:r>
              <a:rPr lang="en-US" sz="2963">
                <a:solidFill>
                  <a:srgbClr val="000000"/>
                </a:solidFill>
                <a:latin typeface="Andika"/>
                <a:ea typeface="Andika"/>
                <a:cs typeface="Andika"/>
                <a:sym typeface="Andika"/>
              </a:rPr>
              <a:t>Fecha de inicio: 26-11-25</a:t>
            </a:r>
          </a:p>
          <a:p>
            <a:pPr algn="l">
              <a:lnSpc>
                <a:spcPts val="4148"/>
              </a:lnSpc>
            </a:pPr>
            <a:r>
              <a:rPr lang="en-US" sz="2963">
                <a:solidFill>
                  <a:srgbClr val="000000"/>
                </a:solidFill>
                <a:latin typeface="Andika"/>
                <a:ea typeface="Andika"/>
                <a:cs typeface="Andika"/>
                <a:sym typeface="Andika"/>
              </a:rPr>
              <a:t>Fecha de Termino: mar 01-12-25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144000" y="6421828"/>
            <a:ext cx="7198094" cy="20773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48"/>
              </a:lnSpc>
            </a:pPr>
            <a:r>
              <a:rPr lang="en-US" sz="2963">
                <a:solidFill>
                  <a:srgbClr val="FF3131"/>
                </a:solidFill>
                <a:latin typeface="Andika"/>
                <a:ea typeface="Andika"/>
                <a:cs typeface="Andika"/>
                <a:sym typeface="Andika"/>
              </a:rPr>
              <a:t>Cierre del Proyecto</a:t>
            </a:r>
          </a:p>
          <a:p>
            <a:pPr algn="l">
              <a:lnSpc>
                <a:spcPts val="4148"/>
              </a:lnSpc>
            </a:pPr>
            <a:r>
              <a:rPr lang="en-US" sz="2963">
                <a:solidFill>
                  <a:srgbClr val="000000"/>
                </a:solidFill>
                <a:latin typeface="Andika"/>
                <a:ea typeface="Andika"/>
                <a:cs typeface="Andika"/>
                <a:sym typeface="Andika"/>
              </a:rPr>
              <a:t>Duración: 3</a:t>
            </a:r>
            <a:r>
              <a:rPr lang="en-US" sz="2963">
                <a:solidFill>
                  <a:srgbClr val="000000"/>
                </a:solidFill>
                <a:latin typeface="Andika"/>
                <a:ea typeface="Andika"/>
                <a:cs typeface="Andika"/>
                <a:sym typeface="Andika"/>
              </a:rPr>
              <a:t> días  </a:t>
            </a:r>
          </a:p>
          <a:p>
            <a:pPr algn="l">
              <a:lnSpc>
                <a:spcPts val="4148"/>
              </a:lnSpc>
            </a:pPr>
            <a:r>
              <a:rPr lang="en-US" sz="2963">
                <a:solidFill>
                  <a:srgbClr val="000000"/>
                </a:solidFill>
                <a:latin typeface="Andika"/>
                <a:ea typeface="Andika"/>
                <a:cs typeface="Andika"/>
                <a:sym typeface="Andika"/>
              </a:rPr>
              <a:t>Fecha de inicio: mié 28-11-25</a:t>
            </a:r>
          </a:p>
          <a:p>
            <a:pPr algn="l">
              <a:lnSpc>
                <a:spcPts val="4148"/>
              </a:lnSpc>
            </a:pPr>
            <a:r>
              <a:rPr lang="en-US" sz="2963">
                <a:solidFill>
                  <a:srgbClr val="000000"/>
                </a:solidFill>
                <a:latin typeface="Andika"/>
                <a:ea typeface="Andika"/>
                <a:cs typeface="Andika"/>
                <a:sym typeface="Andika"/>
              </a:rPr>
              <a:t>Fecha de Termino: vie 01-12-25</a:t>
            </a:r>
          </a:p>
        </p:txBody>
      </p:sp>
      <p:sp>
        <p:nvSpPr>
          <p:cNvPr name="Freeform 9" id="9"/>
          <p:cNvSpPr/>
          <p:nvPr/>
        </p:nvSpPr>
        <p:spPr>
          <a:xfrm flipH="true" flipV="true" rot="0">
            <a:off x="15973060" y="8064831"/>
            <a:ext cx="2752686" cy="2222169"/>
          </a:xfrm>
          <a:custGeom>
            <a:avLst/>
            <a:gdLst/>
            <a:ahLst/>
            <a:cxnLst/>
            <a:rect r="r" b="b" t="t" l="l"/>
            <a:pathLst>
              <a:path h="2222169" w="2752686">
                <a:moveTo>
                  <a:pt x="2752686" y="2222169"/>
                </a:moveTo>
                <a:lnTo>
                  <a:pt x="0" y="2222169"/>
                </a:lnTo>
                <a:lnTo>
                  <a:pt x="0" y="0"/>
                </a:lnTo>
                <a:lnTo>
                  <a:pt x="2752686" y="0"/>
                </a:lnTo>
                <a:lnTo>
                  <a:pt x="2752686" y="2222169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4924222">
            <a:off x="-3062802" y="-2801476"/>
            <a:ext cx="5821280" cy="5885486"/>
          </a:xfrm>
          <a:custGeom>
            <a:avLst/>
            <a:gdLst/>
            <a:ahLst/>
            <a:cxnLst/>
            <a:rect r="r" b="b" t="t" l="l"/>
            <a:pathLst>
              <a:path h="5885486" w="5821280">
                <a:moveTo>
                  <a:pt x="0" y="0"/>
                </a:moveTo>
                <a:lnTo>
                  <a:pt x="5821280" y="0"/>
                </a:lnTo>
                <a:lnTo>
                  <a:pt x="5821280" y="5885486"/>
                </a:lnTo>
                <a:lnTo>
                  <a:pt x="0" y="58854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2978604" y="7960311"/>
            <a:ext cx="7306837" cy="5539911"/>
          </a:xfrm>
          <a:custGeom>
            <a:avLst/>
            <a:gdLst/>
            <a:ahLst/>
            <a:cxnLst/>
            <a:rect r="r" b="b" t="t" l="l"/>
            <a:pathLst>
              <a:path h="5539911" w="7306837">
                <a:moveTo>
                  <a:pt x="0" y="0"/>
                </a:moveTo>
                <a:lnTo>
                  <a:pt x="7306837" y="0"/>
                </a:lnTo>
                <a:lnTo>
                  <a:pt x="7306837" y="5539911"/>
                </a:lnTo>
                <a:lnTo>
                  <a:pt x="0" y="553991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true" flipV="true" rot="-1046137">
            <a:off x="3531247" y="-1369353"/>
            <a:ext cx="2183362" cy="2786193"/>
          </a:xfrm>
          <a:custGeom>
            <a:avLst/>
            <a:gdLst/>
            <a:ahLst/>
            <a:cxnLst/>
            <a:rect r="r" b="b" t="t" l="l"/>
            <a:pathLst>
              <a:path h="2786193" w="2183362">
                <a:moveTo>
                  <a:pt x="2183361" y="2786193"/>
                </a:moveTo>
                <a:lnTo>
                  <a:pt x="0" y="2786193"/>
                </a:lnTo>
                <a:lnTo>
                  <a:pt x="0" y="0"/>
                </a:lnTo>
                <a:lnTo>
                  <a:pt x="2183361" y="0"/>
                </a:lnTo>
                <a:lnTo>
                  <a:pt x="2183361" y="2786193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2404199">
            <a:off x="16894020" y="-396851"/>
            <a:ext cx="1883835" cy="3548319"/>
          </a:xfrm>
          <a:custGeom>
            <a:avLst/>
            <a:gdLst/>
            <a:ahLst/>
            <a:cxnLst/>
            <a:rect r="r" b="b" t="t" l="l"/>
            <a:pathLst>
              <a:path h="3548319" w="1883835">
                <a:moveTo>
                  <a:pt x="0" y="0"/>
                </a:moveTo>
                <a:lnTo>
                  <a:pt x="1883835" y="0"/>
                </a:lnTo>
                <a:lnTo>
                  <a:pt x="1883835" y="3548319"/>
                </a:lnTo>
                <a:lnTo>
                  <a:pt x="0" y="354831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true" flipV="true" rot="7857683">
            <a:off x="-471235" y="8060492"/>
            <a:ext cx="1883835" cy="3548319"/>
          </a:xfrm>
          <a:custGeom>
            <a:avLst/>
            <a:gdLst/>
            <a:ahLst/>
            <a:cxnLst/>
            <a:rect r="r" b="b" t="t" l="l"/>
            <a:pathLst>
              <a:path h="3548319" w="1883835">
                <a:moveTo>
                  <a:pt x="1883835" y="3548320"/>
                </a:moveTo>
                <a:lnTo>
                  <a:pt x="0" y="3548320"/>
                </a:lnTo>
                <a:lnTo>
                  <a:pt x="0" y="0"/>
                </a:lnTo>
                <a:lnTo>
                  <a:pt x="1883835" y="0"/>
                </a:lnTo>
                <a:lnTo>
                  <a:pt x="1883835" y="354832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-1993758" y="-1632451"/>
            <a:ext cx="4176037" cy="3264902"/>
          </a:xfrm>
          <a:custGeom>
            <a:avLst/>
            <a:gdLst/>
            <a:ahLst/>
            <a:cxnLst/>
            <a:rect r="r" b="b" t="t" l="l"/>
            <a:pathLst>
              <a:path h="3264902" w="4176037">
                <a:moveTo>
                  <a:pt x="0" y="0"/>
                </a:moveTo>
                <a:lnTo>
                  <a:pt x="4176037" y="0"/>
                </a:lnTo>
                <a:lnTo>
                  <a:pt x="4176037" y="3264902"/>
                </a:lnTo>
                <a:lnTo>
                  <a:pt x="0" y="326490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true" flipV="true" rot="0">
            <a:off x="16463319" y="7702881"/>
            <a:ext cx="2752686" cy="2222169"/>
          </a:xfrm>
          <a:custGeom>
            <a:avLst/>
            <a:gdLst/>
            <a:ahLst/>
            <a:cxnLst/>
            <a:rect r="r" b="b" t="t" l="l"/>
            <a:pathLst>
              <a:path h="2222169" w="2752686">
                <a:moveTo>
                  <a:pt x="2752686" y="2222169"/>
                </a:moveTo>
                <a:lnTo>
                  <a:pt x="0" y="2222169"/>
                </a:lnTo>
                <a:lnTo>
                  <a:pt x="0" y="0"/>
                </a:lnTo>
                <a:lnTo>
                  <a:pt x="2752686" y="0"/>
                </a:lnTo>
                <a:lnTo>
                  <a:pt x="2752686" y="2222169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FC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334095" y="718408"/>
            <a:ext cx="11530705" cy="8301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62"/>
              </a:lnSpc>
            </a:pPr>
            <a:r>
              <a:rPr lang="en-US" sz="6852" b="true">
                <a:solidFill>
                  <a:srgbClr val="000000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Resumen de los costos 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2092325"/>
            <a:ext cx="6502544" cy="3051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FF3131"/>
                </a:solidFill>
                <a:latin typeface="Andika"/>
                <a:ea typeface="Andika"/>
                <a:cs typeface="Andika"/>
                <a:sym typeface="Andika"/>
              </a:rPr>
              <a:t>Fase de Planificación</a:t>
            </a:r>
          </a:p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Andika"/>
                <a:ea typeface="Andika"/>
                <a:cs typeface="Andika"/>
                <a:sym typeface="Andika"/>
              </a:rPr>
              <a:t>Costo:$ 2,057,160 </a:t>
            </a:r>
          </a:p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Andika"/>
                <a:ea typeface="Andika"/>
                <a:cs typeface="Andika"/>
                <a:sym typeface="Andika"/>
              </a:rPr>
              <a:t>Roles Relacionados: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Andika"/>
                <a:ea typeface="Andika"/>
                <a:cs typeface="Andika"/>
                <a:sym typeface="Andika"/>
              </a:rPr>
              <a:t>Jefe de Proyecto (40 Horas)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Andika"/>
                <a:ea typeface="Andika"/>
                <a:cs typeface="Andika"/>
                <a:sym typeface="Andika"/>
              </a:rPr>
              <a:t>Especialista en Seguridad (40 Horas)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Andika"/>
                <a:ea typeface="Andika"/>
                <a:cs typeface="Andika"/>
                <a:sym typeface="Andika"/>
              </a:rPr>
              <a:t>Desarrollador BD (40 Horas) 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Andika"/>
                <a:ea typeface="Andika"/>
                <a:cs typeface="Andika"/>
                <a:sym typeface="Andika"/>
              </a:rPr>
              <a:t>Calidad Y Testing (40 Horas)</a:t>
            </a:r>
          </a:p>
        </p:txBody>
      </p:sp>
      <p:sp>
        <p:nvSpPr>
          <p:cNvPr name="Freeform 4" id="4"/>
          <p:cNvSpPr/>
          <p:nvPr/>
        </p:nvSpPr>
        <p:spPr>
          <a:xfrm flipH="true" flipV="true" rot="-6009070">
            <a:off x="-13867" y="4584161"/>
            <a:ext cx="1688489" cy="3180373"/>
          </a:xfrm>
          <a:custGeom>
            <a:avLst/>
            <a:gdLst/>
            <a:ahLst/>
            <a:cxnLst/>
            <a:rect r="r" b="b" t="t" l="l"/>
            <a:pathLst>
              <a:path h="3180373" w="1688489">
                <a:moveTo>
                  <a:pt x="1688489" y="3180374"/>
                </a:moveTo>
                <a:lnTo>
                  <a:pt x="0" y="3180374"/>
                </a:lnTo>
                <a:lnTo>
                  <a:pt x="0" y="0"/>
                </a:lnTo>
                <a:lnTo>
                  <a:pt x="1688489" y="0"/>
                </a:lnTo>
                <a:lnTo>
                  <a:pt x="1688489" y="318037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6844873"/>
            <a:ext cx="6502544" cy="3051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FF3131"/>
                </a:solidFill>
                <a:latin typeface="Andika"/>
                <a:ea typeface="Andika"/>
                <a:cs typeface="Andika"/>
                <a:sym typeface="Andika"/>
              </a:rPr>
              <a:t>Fase de Analisis y Diseño</a:t>
            </a:r>
          </a:p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Andika"/>
                <a:ea typeface="Andika"/>
                <a:cs typeface="Andika"/>
                <a:sym typeface="Andika"/>
              </a:rPr>
              <a:t>Costo:$ 5,760,048 </a:t>
            </a:r>
          </a:p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Andika"/>
                <a:ea typeface="Andika"/>
                <a:cs typeface="Andika"/>
                <a:sym typeface="Andika"/>
              </a:rPr>
              <a:t>Roles Relacionados: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Andika"/>
                <a:ea typeface="Andika"/>
                <a:cs typeface="Andika"/>
                <a:sym typeface="Andika"/>
              </a:rPr>
              <a:t>Jefe de Proyecto (112 Horas)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Andika"/>
                <a:ea typeface="Andika"/>
                <a:cs typeface="Andika"/>
                <a:sym typeface="Andika"/>
              </a:rPr>
              <a:t>Especialista en Seguridad (112 Horas)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Andika"/>
                <a:ea typeface="Andika"/>
                <a:cs typeface="Andika"/>
                <a:sym typeface="Andika"/>
              </a:rPr>
              <a:t>Desarrollador BD (40 Horas) 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Andika"/>
                <a:ea typeface="Andika"/>
                <a:cs typeface="Andika"/>
                <a:sym typeface="Andika"/>
              </a:rPr>
              <a:t>Calidad Y Testing (40 Horas)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144000" y="1652971"/>
            <a:ext cx="6776152" cy="30605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5"/>
              </a:lnSpc>
            </a:pPr>
            <a:r>
              <a:rPr lang="en-US" sz="2503">
                <a:solidFill>
                  <a:srgbClr val="FF3131"/>
                </a:solidFill>
                <a:latin typeface="Andika"/>
                <a:ea typeface="Andika"/>
                <a:cs typeface="Andika"/>
                <a:sym typeface="Andika"/>
              </a:rPr>
              <a:t>Fase de Desarrollo</a:t>
            </a:r>
          </a:p>
          <a:p>
            <a:pPr algn="l">
              <a:lnSpc>
                <a:spcPts val="3505"/>
              </a:lnSpc>
            </a:pPr>
            <a:r>
              <a:rPr lang="en-US" sz="2503">
                <a:solidFill>
                  <a:srgbClr val="000000"/>
                </a:solidFill>
                <a:latin typeface="Andika"/>
                <a:ea typeface="Andika"/>
                <a:cs typeface="Andika"/>
                <a:sym typeface="Andika"/>
              </a:rPr>
              <a:t>Costo:$ 8,151,144</a:t>
            </a:r>
          </a:p>
          <a:p>
            <a:pPr algn="l">
              <a:lnSpc>
                <a:spcPts val="3505"/>
              </a:lnSpc>
            </a:pPr>
            <a:r>
              <a:rPr lang="en-US" sz="2503">
                <a:solidFill>
                  <a:srgbClr val="000000"/>
                </a:solidFill>
                <a:latin typeface="Andika"/>
                <a:ea typeface="Andika"/>
                <a:cs typeface="Andika"/>
                <a:sym typeface="Andika"/>
              </a:rPr>
              <a:t>Roles Relacionados:</a:t>
            </a:r>
          </a:p>
          <a:p>
            <a:pPr algn="l" marL="540606" indent="-270303" lvl="1">
              <a:lnSpc>
                <a:spcPts val="3505"/>
              </a:lnSpc>
              <a:buFont typeface="Arial"/>
              <a:buChar char="•"/>
            </a:pPr>
            <a:r>
              <a:rPr lang="en-US" sz="2503">
                <a:solidFill>
                  <a:srgbClr val="000000"/>
                </a:solidFill>
                <a:latin typeface="Andika"/>
                <a:ea typeface="Andika"/>
                <a:cs typeface="Andika"/>
                <a:sym typeface="Andika"/>
              </a:rPr>
              <a:t>Jefe de Proyecto (32 Horas)</a:t>
            </a:r>
          </a:p>
          <a:p>
            <a:pPr algn="l" marL="540606" indent="-270303" lvl="1">
              <a:lnSpc>
                <a:spcPts val="3505"/>
              </a:lnSpc>
              <a:buFont typeface="Arial"/>
              <a:buChar char="•"/>
            </a:pPr>
            <a:r>
              <a:rPr lang="en-US" sz="2503">
                <a:solidFill>
                  <a:srgbClr val="000000"/>
                </a:solidFill>
                <a:latin typeface="Andika"/>
                <a:ea typeface="Andika"/>
                <a:cs typeface="Andika"/>
                <a:sym typeface="Andika"/>
              </a:rPr>
              <a:t>Especialista en Seguridad (152 Horas)</a:t>
            </a:r>
          </a:p>
          <a:p>
            <a:pPr algn="l" marL="540606" indent="-270303" lvl="1">
              <a:lnSpc>
                <a:spcPts val="3505"/>
              </a:lnSpc>
              <a:buFont typeface="Arial"/>
              <a:buChar char="•"/>
            </a:pPr>
            <a:r>
              <a:rPr lang="en-US" sz="2503">
                <a:solidFill>
                  <a:srgbClr val="000000"/>
                </a:solidFill>
                <a:latin typeface="Andika"/>
                <a:ea typeface="Andika"/>
                <a:cs typeface="Andika"/>
                <a:sym typeface="Andika"/>
              </a:rPr>
              <a:t>Desarrollador BD (296 Horas) </a:t>
            </a:r>
          </a:p>
          <a:p>
            <a:pPr algn="l" marL="540606" indent="-270303" lvl="1">
              <a:lnSpc>
                <a:spcPts val="3505"/>
              </a:lnSpc>
              <a:buFont typeface="Arial"/>
              <a:buChar char="•"/>
            </a:pPr>
            <a:r>
              <a:rPr lang="en-US" sz="2503">
                <a:solidFill>
                  <a:srgbClr val="000000"/>
                </a:solidFill>
                <a:latin typeface="Andika"/>
                <a:ea typeface="Andika"/>
                <a:cs typeface="Andika"/>
                <a:sym typeface="Andika"/>
              </a:rPr>
              <a:t>Calidad Y Testing (80 Horas)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144000" y="4795538"/>
            <a:ext cx="6502544" cy="17461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5"/>
              </a:lnSpc>
            </a:pPr>
            <a:r>
              <a:rPr lang="en-US" sz="2503">
                <a:solidFill>
                  <a:srgbClr val="FF3131"/>
                </a:solidFill>
                <a:latin typeface="Andika"/>
                <a:ea typeface="Andika"/>
                <a:cs typeface="Andika"/>
                <a:sym typeface="Andika"/>
              </a:rPr>
              <a:t>Fase de Control y Calidad</a:t>
            </a:r>
          </a:p>
          <a:p>
            <a:pPr algn="l">
              <a:lnSpc>
                <a:spcPts val="3505"/>
              </a:lnSpc>
            </a:pPr>
            <a:r>
              <a:rPr lang="en-US" sz="2503">
                <a:solidFill>
                  <a:srgbClr val="000000"/>
                </a:solidFill>
                <a:latin typeface="Andika"/>
                <a:ea typeface="Andika"/>
                <a:cs typeface="Andika"/>
                <a:sym typeface="Andika"/>
              </a:rPr>
              <a:t>Costo:$ 554,112</a:t>
            </a:r>
          </a:p>
          <a:p>
            <a:pPr algn="l">
              <a:lnSpc>
                <a:spcPts val="3505"/>
              </a:lnSpc>
            </a:pPr>
            <a:r>
              <a:rPr lang="en-US" sz="2503">
                <a:solidFill>
                  <a:srgbClr val="000000"/>
                </a:solidFill>
                <a:latin typeface="Andika"/>
                <a:ea typeface="Andika"/>
                <a:cs typeface="Andika"/>
                <a:sym typeface="Andika"/>
              </a:rPr>
              <a:t>Roles Relacionados:</a:t>
            </a:r>
          </a:p>
          <a:p>
            <a:pPr algn="l" marL="540606" indent="-270303" lvl="1">
              <a:lnSpc>
                <a:spcPts val="3505"/>
              </a:lnSpc>
              <a:buFont typeface="Arial"/>
              <a:buChar char="•"/>
            </a:pPr>
            <a:r>
              <a:rPr lang="en-US" sz="2503">
                <a:solidFill>
                  <a:srgbClr val="000000"/>
                </a:solidFill>
                <a:latin typeface="Andika"/>
                <a:ea typeface="Andika"/>
                <a:cs typeface="Andika"/>
                <a:sym typeface="Andika"/>
              </a:rPr>
              <a:t>Calidad Y Testing (52 Horas)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144000" y="6835448"/>
            <a:ext cx="6502544" cy="30605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5"/>
              </a:lnSpc>
            </a:pPr>
            <a:r>
              <a:rPr lang="en-US" sz="2503">
                <a:solidFill>
                  <a:srgbClr val="FF3131"/>
                </a:solidFill>
                <a:latin typeface="Andika"/>
                <a:ea typeface="Andika"/>
                <a:cs typeface="Andika"/>
                <a:sym typeface="Andika"/>
              </a:rPr>
              <a:t>Fase de Implementación y Cierre</a:t>
            </a:r>
          </a:p>
          <a:p>
            <a:pPr algn="l">
              <a:lnSpc>
                <a:spcPts val="3505"/>
              </a:lnSpc>
            </a:pPr>
            <a:r>
              <a:rPr lang="en-US" sz="2503">
                <a:solidFill>
                  <a:srgbClr val="000000"/>
                </a:solidFill>
                <a:latin typeface="Andika"/>
                <a:ea typeface="Andika"/>
                <a:cs typeface="Andika"/>
                <a:sym typeface="Andika"/>
              </a:rPr>
              <a:t>Costo:$ 2,754,000</a:t>
            </a:r>
          </a:p>
          <a:p>
            <a:pPr algn="l">
              <a:lnSpc>
                <a:spcPts val="3505"/>
              </a:lnSpc>
            </a:pPr>
            <a:r>
              <a:rPr lang="en-US" sz="2503">
                <a:solidFill>
                  <a:srgbClr val="000000"/>
                </a:solidFill>
                <a:latin typeface="Andika"/>
                <a:ea typeface="Andika"/>
                <a:cs typeface="Andika"/>
                <a:sym typeface="Andika"/>
              </a:rPr>
              <a:t>Roles Relacionados:</a:t>
            </a:r>
          </a:p>
          <a:p>
            <a:pPr algn="l" marL="540606" indent="-270303" lvl="1">
              <a:lnSpc>
                <a:spcPts val="3505"/>
              </a:lnSpc>
              <a:buFont typeface="Arial"/>
              <a:buChar char="•"/>
            </a:pPr>
            <a:r>
              <a:rPr lang="en-US" sz="2503">
                <a:solidFill>
                  <a:srgbClr val="000000"/>
                </a:solidFill>
                <a:latin typeface="Andika"/>
                <a:ea typeface="Andika"/>
                <a:cs typeface="Andika"/>
                <a:sym typeface="Andika"/>
              </a:rPr>
              <a:t>Jefe de Proyecto (64 Horas)</a:t>
            </a:r>
          </a:p>
          <a:p>
            <a:pPr algn="l" marL="540606" indent="-270303" lvl="1">
              <a:lnSpc>
                <a:spcPts val="3505"/>
              </a:lnSpc>
              <a:buFont typeface="Arial"/>
              <a:buChar char="•"/>
            </a:pPr>
            <a:r>
              <a:rPr lang="en-US" sz="2503">
                <a:solidFill>
                  <a:srgbClr val="000000"/>
                </a:solidFill>
                <a:latin typeface="Andika"/>
                <a:ea typeface="Andika"/>
                <a:cs typeface="Andika"/>
                <a:sym typeface="Andika"/>
              </a:rPr>
              <a:t>Especialista en Seguridad (48 Horas)</a:t>
            </a:r>
          </a:p>
          <a:p>
            <a:pPr algn="l" marL="540606" indent="-270303" lvl="1">
              <a:lnSpc>
                <a:spcPts val="3505"/>
              </a:lnSpc>
              <a:buFont typeface="Arial"/>
              <a:buChar char="•"/>
            </a:pPr>
            <a:r>
              <a:rPr lang="en-US" sz="2503">
                <a:solidFill>
                  <a:srgbClr val="000000"/>
                </a:solidFill>
                <a:latin typeface="Andika"/>
                <a:ea typeface="Andika"/>
                <a:cs typeface="Andika"/>
                <a:sym typeface="Andika"/>
              </a:rPr>
              <a:t>Desarrollador BD (48 Horas) </a:t>
            </a:r>
          </a:p>
          <a:p>
            <a:pPr algn="l" marL="540606" indent="-270303" lvl="1">
              <a:lnSpc>
                <a:spcPts val="3505"/>
              </a:lnSpc>
              <a:buFont typeface="Arial"/>
              <a:buChar char="•"/>
            </a:pPr>
            <a:r>
              <a:rPr lang="en-US" sz="2503">
                <a:solidFill>
                  <a:srgbClr val="000000"/>
                </a:solidFill>
                <a:latin typeface="Andika"/>
                <a:ea typeface="Andika"/>
                <a:cs typeface="Andika"/>
                <a:sym typeface="Andika"/>
              </a:rPr>
              <a:t>Calidad Y Testing (64 Horas)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4924222">
            <a:off x="-2910640" y="-2942743"/>
            <a:ext cx="5821280" cy="5885486"/>
          </a:xfrm>
          <a:custGeom>
            <a:avLst/>
            <a:gdLst/>
            <a:ahLst/>
            <a:cxnLst/>
            <a:rect r="r" b="b" t="t" l="l"/>
            <a:pathLst>
              <a:path h="5885486" w="5821280">
                <a:moveTo>
                  <a:pt x="0" y="0"/>
                </a:moveTo>
                <a:lnTo>
                  <a:pt x="5821280" y="0"/>
                </a:lnTo>
                <a:lnTo>
                  <a:pt x="5821280" y="5885486"/>
                </a:lnTo>
                <a:lnTo>
                  <a:pt x="0" y="58854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3281166" y="8394273"/>
            <a:ext cx="7306837" cy="5539911"/>
          </a:xfrm>
          <a:custGeom>
            <a:avLst/>
            <a:gdLst/>
            <a:ahLst/>
            <a:cxnLst/>
            <a:rect r="r" b="b" t="t" l="l"/>
            <a:pathLst>
              <a:path h="5539911" w="7306837">
                <a:moveTo>
                  <a:pt x="0" y="0"/>
                </a:moveTo>
                <a:lnTo>
                  <a:pt x="7306837" y="0"/>
                </a:lnTo>
                <a:lnTo>
                  <a:pt x="7306837" y="5539911"/>
                </a:lnTo>
                <a:lnTo>
                  <a:pt x="0" y="553991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true" flipV="true" rot="-173042">
            <a:off x="13130517" y="-1206905"/>
            <a:ext cx="2183362" cy="2786193"/>
          </a:xfrm>
          <a:custGeom>
            <a:avLst/>
            <a:gdLst/>
            <a:ahLst/>
            <a:cxnLst/>
            <a:rect r="r" b="b" t="t" l="l"/>
            <a:pathLst>
              <a:path h="2786193" w="2183362">
                <a:moveTo>
                  <a:pt x="2183362" y="2786193"/>
                </a:moveTo>
                <a:lnTo>
                  <a:pt x="0" y="2786193"/>
                </a:lnTo>
                <a:lnTo>
                  <a:pt x="0" y="0"/>
                </a:lnTo>
                <a:lnTo>
                  <a:pt x="2183362" y="0"/>
                </a:lnTo>
                <a:lnTo>
                  <a:pt x="2183362" y="2786193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2404199">
            <a:off x="16894020" y="-396851"/>
            <a:ext cx="1883835" cy="3548319"/>
          </a:xfrm>
          <a:custGeom>
            <a:avLst/>
            <a:gdLst/>
            <a:ahLst/>
            <a:cxnLst/>
            <a:rect r="r" b="b" t="t" l="l"/>
            <a:pathLst>
              <a:path h="3548319" w="1883835">
                <a:moveTo>
                  <a:pt x="0" y="0"/>
                </a:moveTo>
                <a:lnTo>
                  <a:pt x="1883835" y="0"/>
                </a:lnTo>
                <a:lnTo>
                  <a:pt x="1883835" y="3548319"/>
                </a:lnTo>
                <a:lnTo>
                  <a:pt x="0" y="35483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-1631570" y="-1260068"/>
            <a:ext cx="4176037" cy="3264902"/>
          </a:xfrm>
          <a:custGeom>
            <a:avLst/>
            <a:gdLst/>
            <a:ahLst/>
            <a:cxnLst/>
            <a:rect r="r" b="b" t="t" l="l"/>
            <a:pathLst>
              <a:path h="3264902" w="4176037">
                <a:moveTo>
                  <a:pt x="0" y="0"/>
                </a:moveTo>
                <a:lnTo>
                  <a:pt x="4176037" y="0"/>
                </a:lnTo>
                <a:lnTo>
                  <a:pt x="4176037" y="3264901"/>
                </a:lnTo>
                <a:lnTo>
                  <a:pt x="0" y="326490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true" flipV="true" rot="0">
            <a:off x="16463319" y="7702881"/>
            <a:ext cx="2752686" cy="2222169"/>
          </a:xfrm>
          <a:custGeom>
            <a:avLst/>
            <a:gdLst/>
            <a:ahLst/>
            <a:cxnLst/>
            <a:rect r="r" b="b" t="t" l="l"/>
            <a:pathLst>
              <a:path h="2222169" w="2752686">
                <a:moveTo>
                  <a:pt x="2752686" y="2222169"/>
                </a:moveTo>
                <a:lnTo>
                  <a:pt x="0" y="2222169"/>
                </a:lnTo>
                <a:lnTo>
                  <a:pt x="0" y="0"/>
                </a:lnTo>
                <a:lnTo>
                  <a:pt x="2752686" y="0"/>
                </a:lnTo>
                <a:lnTo>
                  <a:pt x="2752686" y="2222169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FC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029965" y="547175"/>
            <a:ext cx="11530705" cy="8301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62"/>
              </a:lnSpc>
            </a:pPr>
            <a:r>
              <a:rPr lang="en-US" sz="6852" b="true">
                <a:solidFill>
                  <a:srgbClr val="000000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Plan de pruebas 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903999" y="1594351"/>
            <a:ext cx="14069062" cy="39135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400">
                <a:solidFill>
                  <a:srgbClr val="E30000"/>
                </a:solidFill>
                <a:latin typeface="Andika"/>
                <a:ea typeface="Andika"/>
                <a:cs typeface="Andika"/>
                <a:sym typeface="Andika"/>
              </a:rPr>
              <a:t>Especificación de las pruebas aplicadas al sistema </a:t>
            </a:r>
          </a:p>
          <a:p>
            <a:pPr algn="just" marL="518160" indent="-259080" lvl="1">
              <a:lnSpc>
                <a:spcPts val="336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Andika"/>
                <a:ea typeface="Andika"/>
                <a:cs typeface="Andika"/>
                <a:sym typeface="Andika"/>
              </a:rPr>
              <a:t>Pruebas Funcionales (inicio de sesión, videollamadas, subtítulos, traducción, pagos, informes, mantenedores)</a:t>
            </a:r>
          </a:p>
          <a:p>
            <a:pPr algn="just" marL="518160" indent="-259080" lvl="1">
              <a:lnSpc>
                <a:spcPts val="336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Andika"/>
                <a:ea typeface="Andika"/>
                <a:cs typeface="Andika"/>
                <a:sym typeface="Andika"/>
              </a:rPr>
              <a:t>Pruebas de Integración  (Azure AI Speech, Supabase, Transbank, comunicación Frontend–Backend)</a:t>
            </a:r>
          </a:p>
          <a:p>
            <a:pPr algn="just" marL="518160" indent="-259080" lvl="1">
              <a:lnSpc>
                <a:spcPts val="336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Andika"/>
                <a:ea typeface="Andika"/>
                <a:cs typeface="Andika"/>
                <a:sym typeface="Andika"/>
              </a:rPr>
              <a:t>Pruebas de Rendimiento  (latencia de subtítulos, tiempos de carga, activación de transcripción)</a:t>
            </a:r>
          </a:p>
          <a:p>
            <a:pPr algn="just" marL="518160" indent="-259080" lvl="1">
              <a:lnSpc>
                <a:spcPts val="336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Andika"/>
                <a:ea typeface="Andika"/>
                <a:cs typeface="Andika"/>
                <a:sym typeface="Andika"/>
              </a:rPr>
              <a:t>Pruebas de Seguridad y Roles  (roles, accesos, validación del hablante, rutas protegidas)</a:t>
            </a:r>
          </a:p>
          <a:p>
            <a:pPr algn="just" marL="518160" indent="-259080" lvl="1">
              <a:lnSpc>
                <a:spcPts val="336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Andika"/>
                <a:ea typeface="Andika"/>
                <a:cs typeface="Andika"/>
                <a:sym typeface="Andika"/>
              </a:rPr>
              <a:t>Pruebas de Base de Datos  (integridad de datos, escritura/lectura correcta, sincronización)</a:t>
            </a:r>
          </a:p>
          <a:p>
            <a:pPr algn="just" marL="518160" indent="-259080" lvl="1">
              <a:lnSpc>
                <a:spcPts val="336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Andika"/>
                <a:ea typeface="Andika"/>
                <a:cs typeface="Andika"/>
                <a:sym typeface="Andika"/>
              </a:rPr>
              <a:t>Pruebas de Usabilidad   (flujo, claridad visual, comportamiento de la interfaz)</a:t>
            </a:r>
          </a:p>
          <a:p>
            <a:pPr algn="just">
              <a:lnSpc>
                <a:spcPts val="1230"/>
              </a:lnSpc>
            </a:pPr>
          </a:p>
        </p:txBody>
      </p:sp>
      <p:sp>
        <p:nvSpPr>
          <p:cNvPr name="Freeform 4" id="4"/>
          <p:cNvSpPr/>
          <p:nvPr/>
        </p:nvSpPr>
        <p:spPr>
          <a:xfrm flipH="true" flipV="true" rot="-6009070">
            <a:off x="-224239" y="5692793"/>
            <a:ext cx="1688489" cy="3180373"/>
          </a:xfrm>
          <a:custGeom>
            <a:avLst/>
            <a:gdLst/>
            <a:ahLst/>
            <a:cxnLst/>
            <a:rect r="r" b="b" t="t" l="l"/>
            <a:pathLst>
              <a:path h="3180373" w="1688489">
                <a:moveTo>
                  <a:pt x="1688490" y="3180373"/>
                </a:moveTo>
                <a:lnTo>
                  <a:pt x="0" y="3180373"/>
                </a:lnTo>
                <a:lnTo>
                  <a:pt x="0" y="0"/>
                </a:lnTo>
                <a:lnTo>
                  <a:pt x="1688490" y="0"/>
                </a:lnTo>
                <a:lnTo>
                  <a:pt x="1688490" y="3180373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831215" y="6124062"/>
            <a:ext cx="11729455" cy="3489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E30000"/>
                </a:solidFill>
                <a:latin typeface="Andika"/>
                <a:ea typeface="Andika"/>
                <a:cs typeface="Andika"/>
                <a:sym typeface="Andika"/>
              </a:rPr>
              <a:t>Resultados Obtenidos </a:t>
            </a:r>
          </a:p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Andika"/>
                <a:ea typeface="Andika"/>
                <a:cs typeface="Andika"/>
                <a:sym typeface="Andika"/>
              </a:rPr>
              <a:t>Se detectaron defectos reales en traducción, integración con Transbank, sincronización de BD, identificación del hablante, inicialización de reuniones, carga del dashboard y activación de transcripción.</a:t>
            </a:r>
          </a:p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Andika"/>
                <a:ea typeface="Andika"/>
                <a:cs typeface="Andika"/>
                <a:sym typeface="Andika"/>
              </a:rPr>
              <a:t>Todos los defectos críticos fueron corregidos, quedando solo un retraso menor al activar la transcripción.</a:t>
            </a:r>
          </a:p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Andika"/>
                <a:ea typeface="Andika"/>
                <a:cs typeface="Andika"/>
                <a:sym typeface="Andika"/>
              </a:rPr>
              <a:t> El sistema funciona estable y cumple los criterios de aceptación.</a:t>
            </a:r>
          </a:p>
          <a:p>
            <a:pPr algn="l">
              <a:lnSpc>
                <a:spcPts val="3499"/>
              </a:lnSpc>
            </a:pPr>
          </a:p>
        </p:txBody>
      </p:sp>
      <p:sp>
        <p:nvSpPr>
          <p:cNvPr name="Freeform 6" id="6"/>
          <p:cNvSpPr/>
          <p:nvPr/>
        </p:nvSpPr>
        <p:spPr>
          <a:xfrm flipH="false" flipV="false" rot="4924222">
            <a:off x="-2910640" y="-2942743"/>
            <a:ext cx="5821280" cy="5885486"/>
          </a:xfrm>
          <a:custGeom>
            <a:avLst/>
            <a:gdLst/>
            <a:ahLst/>
            <a:cxnLst/>
            <a:rect r="r" b="b" t="t" l="l"/>
            <a:pathLst>
              <a:path h="5885486" w="5821280">
                <a:moveTo>
                  <a:pt x="0" y="0"/>
                </a:moveTo>
                <a:lnTo>
                  <a:pt x="5821280" y="0"/>
                </a:lnTo>
                <a:lnTo>
                  <a:pt x="5821280" y="5885486"/>
                </a:lnTo>
                <a:lnTo>
                  <a:pt x="0" y="58854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281166" y="8394273"/>
            <a:ext cx="7306837" cy="5539911"/>
          </a:xfrm>
          <a:custGeom>
            <a:avLst/>
            <a:gdLst/>
            <a:ahLst/>
            <a:cxnLst/>
            <a:rect r="r" b="b" t="t" l="l"/>
            <a:pathLst>
              <a:path h="5539911" w="7306837">
                <a:moveTo>
                  <a:pt x="0" y="0"/>
                </a:moveTo>
                <a:lnTo>
                  <a:pt x="7306837" y="0"/>
                </a:lnTo>
                <a:lnTo>
                  <a:pt x="7306837" y="5539911"/>
                </a:lnTo>
                <a:lnTo>
                  <a:pt x="0" y="553991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true" rot="-173042">
            <a:off x="13130517" y="-1206905"/>
            <a:ext cx="2183362" cy="2786193"/>
          </a:xfrm>
          <a:custGeom>
            <a:avLst/>
            <a:gdLst/>
            <a:ahLst/>
            <a:cxnLst/>
            <a:rect r="r" b="b" t="t" l="l"/>
            <a:pathLst>
              <a:path h="2786193" w="2183362">
                <a:moveTo>
                  <a:pt x="2183362" y="2786193"/>
                </a:moveTo>
                <a:lnTo>
                  <a:pt x="0" y="2786193"/>
                </a:lnTo>
                <a:lnTo>
                  <a:pt x="0" y="0"/>
                </a:lnTo>
                <a:lnTo>
                  <a:pt x="2183362" y="0"/>
                </a:lnTo>
                <a:lnTo>
                  <a:pt x="2183362" y="2786193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2404199">
            <a:off x="16894020" y="-396851"/>
            <a:ext cx="1883835" cy="3548319"/>
          </a:xfrm>
          <a:custGeom>
            <a:avLst/>
            <a:gdLst/>
            <a:ahLst/>
            <a:cxnLst/>
            <a:rect r="r" b="b" t="t" l="l"/>
            <a:pathLst>
              <a:path h="3548319" w="1883835">
                <a:moveTo>
                  <a:pt x="0" y="0"/>
                </a:moveTo>
                <a:lnTo>
                  <a:pt x="1883835" y="0"/>
                </a:lnTo>
                <a:lnTo>
                  <a:pt x="1883835" y="3548319"/>
                </a:lnTo>
                <a:lnTo>
                  <a:pt x="0" y="35483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-1631570" y="-1260068"/>
            <a:ext cx="4176037" cy="3264902"/>
          </a:xfrm>
          <a:custGeom>
            <a:avLst/>
            <a:gdLst/>
            <a:ahLst/>
            <a:cxnLst/>
            <a:rect r="r" b="b" t="t" l="l"/>
            <a:pathLst>
              <a:path h="3264902" w="4176037">
                <a:moveTo>
                  <a:pt x="0" y="0"/>
                </a:moveTo>
                <a:lnTo>
                  <a:pt x="4176037" y="0"/>
                </a:lnTo>
                <a:lnTo>
                  <a:pt x="4176037" y="3264901"/>
                </a:lnTo>
                <a:lnTo>
                  <a:pt x="0" y="326490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true" flipV="true" rot="0">
            <a:off x="16463319" y="7702881"/>
            <a:ext cx="2752686" cy="2222169"/>
          </a:xfrm>
          <a:custGeom>
            <a:avLst/>
            <a:gdLst/>
            <a:ahLst/>
            <a:cxnLst/>
            <a:rect r="r" b="b" t="t" l="l"/>
            <a:pathLst>
              <a:path h="2222169" w="2752686">
                <a:moveTo>
                  <a:pt x="2752686" y="2222169"/>
                </a:moveTo>
                <a:lnTo>
                  <a:pt x="0" y="2222169"/>
                </a:lnTo>
                <a:lnTo>
                  <a:pt x="0" y="0"/>
                </a:lnTo>
                <a:lnTo>
                  <a:pt x="2752686" y="0"/>
                </a:lnTo>
                <a:lnTo>
                  <a:pt x="2752686" y="2222169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FC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4924222">
            <a:off x="-2524262" y="-2295525"/>
            <a:ext cx="5821280" cy="5885486"/>
          </a:xfrm>
          <a:custGeom>
            <a:avLst/>
            <a:gdLst/>
            <a:ahLst/>
            <a:cxnLst/>
            <a:rect r="r" b="b" t="t" l="l"/>
            <a:pathLst>
              <a:path h="5885486" w="5821280">
                <a:moveTo>
                  <a:pt x="0" y="0"/>
                </a:moveTo>
                <a:lnTo>
                  <a:pt x="5821280" y="0"/>
                </a:lnTo>
                <a:lnTo>
                  <a:pt x="5821280" y="5885486"/>
                </a:lnTo>
                <a:lnTo>
                  <a:pt x="0" y="58854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978604" y="7960311"/>
            <a:ext cx="7306837" cy="5539911"/>
          </a:xfrm>
          <a:custGeom>
            <a:avLst/>
            <a:gdLst/>
            <a:ahLst/>
            <a:cxnLst/>
            <a:rect r="r" b="b" t="t" l="l"/>
            <a:pathLst>
              <a:path h="5539911" w="7306837">
                <a:moveTo>
                  <a:pt x="0" y="0"/>
                </a:moveTo>
                <a:lnTo>
                  <a:pt x="7306837" y="0"/>
                </a:lnTo>
                <a:lnTo>
                  <a:pt x="7306837" y="5539911"/>
                </a:lnTo>
                <a:lnTo>
                  <a:pt x="0" y="553991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true" rot="0">
            <a:off x="16310919" y="7550481"/>
            <a:ext cx="2752686" cy="2222169"/>
          </a:xfrm>
          <a:custGeom>
            <a:avLst/>
            <a:gdLst/>
            <a:ahLst/>
            <a:cxnLst/>
            <a:rect r="r" b="b" t="t" l="l"/>
            <a:pathLst>
              <a:path h="2222169" w="2752686">
                <a:moveTo>
                  <a:pt x="2752686" y="2222169"/>
                </a:moveTo>
                <a:lnTo>
                  <a:pt x="0" y="2222169"/>
                </a:lnTo>
                <a:lnTo>
                  <a:pt x="0" y="0"/>
                </a:lnTo>
                <a:lnTo>
                  <a:pt x="2752686" y="0"/>
                </a:lnTo>
                <a:lnTo>
                  <a:pt x="2752686" y="2222169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931103">
            <a:off x="-482336" y="1479953"/>
            <a:ext cx="1153194" cy="2832110"/>
          </a:xfrm>
          <a:custGeom>
            <a:avLst/>
            <a:gdLst/>
            <a:ahLst/>
            <a:cxnLst/>
            <a:rect r="r" b="b" t="t" l="l"/>
            <a:pathLst>
              <a:path h="2832110" w="1153194">
                <a:moveTo>
                  <a:pt x="0" y="0"/>
                </a:moveTo>
                <a:lnTo>
                  <a:pt x="1153194" y="0"/>
                </a:lnTo>
                <a:lnTo>
                  <a:pt x="1153194" y="2832110"/>
                </a:lnTo>
                <a:lnTo>
                  <a:pt x="0" y="283211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true" rot="-1046137">
            <a:off x="3531247" y="-1369353"/>
            <a:ext cx="2183362" cy="2786193"/>
          </a:xfrm>
          <a:custGeom>
            <a:avLst/>
            <a:gdLst/>
            <a:ahLst/>
            <a:cxnLst/>
            <a:rect r="r" b="b" t="t" l="l"/>
            <a:pathLst>
              <a:path h="2786193" w="2183362">
                <a:moveTo>
                  <a:pt x="2183361" y="2786193"/>
                </a:moveTo>
                <a:lnTo>
                  <a:pt x="0" y="2786193"/>
                </a:lnTo>
                <a:lnTo>
                  <a:pt x="0" y="0"/>
                </a:lnTo>
                <a:lnTo>
                  <a:pt x="2183361" y="0"/>
                </a:lnTo>
                <a:lnTo>
                  <a:pt x="2183361" y="2786193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2404199">
            <a:off x="16894020" y="-396851"/>
            <a:ext cx="1883835" cy="3548319"/>
          </a:xfrm>
          <a:custGeom>
            <a:avLst/>
            <a:gdLst/>
            <a:ahLst/>
            <a:cxnLst/>
            <a:rect r="r" b="b" t="t" l="l"/>
            <a:pathLst>
              <a:path h="3548319" w="1883835">
                <a:moveTo>
                  <a:pt x="0" y="0"/>
                </a:moveTo>
                <a:lnTo>
                  <a:pt x="1883835" y="0"/>
                </a:lnTo>
                <a:lnTo>
                  <a:pt x="1883835" y="3548319"/>
                </a:lnTo>
                <a:lnTo>
                  <a:pt x="0" y="354831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true" rot="-2404199">
            <a:off x="-236170" y="7179340"/>
            <a:ext cx="1883835" cy="3548319"/>
          </a:xfrm>
          <a:custGeom>
            <a:avLst/>
            <a:gdLst/>
            <a:ahLst/>
            <a:cxnLst/>
            <a:rect r="r" b="b" t="t" l="l"/>
            <a:pathLst>
              <a:path h="3548319" w="1883835">
                <a:moveTo>
                  <a:pt x="1883835" y="3548320"/>
                </a:moveTo>
                <a:lnTo>
                  <a:pt x="0" y="3548320"/>
                </a:lnTo>
                <a:lnTo>
                  <a:pt x="0" y="0"/>
                </a:lnTo>
                <a:lnTo>
                  <a:pt x="1883835" y="0"/>
                </a:lnTo>
                <a:lnTo>
                  <a:pt x="1883835" y="354832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548061" y="5826229"/>
            <a:ext cx="1868879" cy="2326492"/>
          </a:xfrm>
          <a:custGeom>
            <a:avLst/>
            <a:gdLst/>
            <a:ahLst/>
            <a:cxnLst/>
            <a:rect r="r" b="b" t="t" l="l"/>
            <a:pathLst>
              <a:path h="2326492" w="1868879">
                <a:moveTo>
                  <a:pt x="0" y="0"/>
                </a:moveTo>
                <a:lnTo>
                  <a:pt x="1868878" y="0"/>
                </a:lnTo>
                <a:lnTo>
                  <a:pt x="1868878" y="2326492"/>
                </a:lnTo>
                <a:lnTo>
                  <a:pt x="0" y="232649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true" rot="0">
            <a:off x="17353561" y="2010935"/>
            <a:ext cx="1868879" cy="2326492"/>
          </a:xfrm>
          <a:custGeom>
            <a:avLst/>
            <a:gdLst/>
            <a:ahLst/>
            <a:cxnLst/>
            <a:rect r="r" b="b" t="t" l="l"/>
            <a:pathLst>
              <a:path h="2326492" w="1868879">
                <a:moveTo>
                  <a:pt x="1868878" y="2326492"/>
                </a:moveTo>
                <a:lnTo>
                  <a:pt x="0" y="2326492"/>
                </a:lnTo>
                <a:lnTo>
                  <a:pt x="0" y="0"/>
                </a:lnTo>
                <a:lnTo>
                  <a:pt x="1868878" y="0"/>
                </a:lnTo>
                <a:lnTo>
                  <a:pt x="1868878" y="2326492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1797023" y="9097815"/>
            <a:ext cx="4176037" cy="3264902"/>
          </a:xfrm>
          <a:custGeom>
            <a:avLst/>
            <a:gdLst/>
            <a:ahLst/>
            <a:cxnLst/>
            <a:rect r="r" b="b" t="t" l="l"/>
            <a:pathLst>
              <a:path h="3264902" w="4176037">
                <a:moveTo>
                  <a:pt x="0" y="0"/>
                </a:moveTo>
                <a:lnTo>
                  <a:pt x="4176037" y="0"/>
                </a:lnTo>
                <a:lnTo>
                  <a:pt x="4176037" y="3264902"/>
                </a:lnTo>
                <a:lnTo>
                  <a:pt x="0" y="3264902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-1993758" y="-1632451"/>
            <a:ext cx="4176037" cy="3264902"/>
          </a:xfrm>
          <a:custGeom>
            <a:avLst/>
            <a:gdLst/>
            <a:ahLst/>
            <a:cxnLst/>
            <a:rect r="r" b="b" t="t" l="l"/>
            <a:pathLst>
              <a:path h="3264902" w="4176037">
                <a:moveTo>
                  <a:pt x="0" y="0"/>
                </a:moveTo>
                <a:lnTo>
                  <a:pt x="4176037" y="0"/>
                </a:lnTo>
                <a:lnTo>
                  <a:pt x="4176037" y="3264902"/>
                </a:lnTo>
                <a:lnTo>
                  <a:pt x="0" y="3264902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-292922" y="4729032"/>
            <a:ext cx="19515362" cy="12392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18"/>
              </a:lnSpc>
            </a:pPr>
            <a:r>
              <a:rPr lang="en-US" sz="10251" b="true">
                <a:solidFill>
                  <a:srgbClr val="000000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Presentación del sistema </a:t>
            </a:r>
          </a:p>
        </p:txBody>
      </p:sp>
      <p:sp>
        <p:nvSpPr>
          <p:cNvPr name="Freeform 14" id="14"/>
          <p:cNvSpPr/>
          <p:nvPr/>
        </p:nvSpPr>
        <p:spPr>
          <a:xfrm flipH="true" flipV="true" rot="0">
            <a:off x="16463319" y="7702881"/>
            <a:ext cx="2752686" cy="2222169"/>
          </a:xfrm>
          <a:custGeom>
            <a:avLst/>
            <a:gdLst/>
            <a:ahLst/>
            <a:cxnLst/>
            <a:rect r="r" b="b" t="t" l="l"/>
            <a:pathLst>
              <a:path h="2222169" w="2752686">
                <a:moveTo>
                  <a:pt x="2752686" y="2222169"/>
                </a:moveTo>
                <a:lnTo>
                  <a:pt x="0" y="2222169"/>
                </a:lnTo>
                <a:lnTo>
                  <a:pt x="0" y="0"/>
                </a:lnTo>
                <a:lnTo>
                  <a:pt x="2752686" y="0"/>
                </a:lnTo>
                <a:lnTo>
                  <a:pt x="2752686" y="2222169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FC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4924222">
            <a:off x="-2524262" y="-2295525"/>
            <a:ext cx="5821280" cy="5885486"/>
          </a:xfrm>
          <a:custGeom>
            <a:avLst/>
            <a:gdLst/>
            <a:ahLst/>
            <a:cxnLst/>
            <a:rect r="r" b="b" t="t" l="l"/>
            <a:pathLst>
              <a:path h="5885486" w="5821280">
                <a:moveTo>
                  <a:pt x="0" y="0"/>
                </a:moveTo>
                <a:lnTo>
                  <a:pt x="5821280" y="0"/>
                </a:lnTo>
                <a:lnTo>
                  <a:pt x="5821280" y="5885486"/>
                </a:lnTo>
                <a:lnTo>
                  <a:pt x="0" y="58854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978604" y="7960311"/>
            <a:ext cx="7306837" cy="5539911"/>
          </a:xfrm>
          <a:custGeom>
            <a:avLst/>
            <a:gdLst/>
            <a:ahLst/>
            <a:cxnLst/>
            <a:rect r="r" b="b" t="t" l="l"/>
            <a:pathLst>
              <a:path h="5539911" w="7306837">
                <a:moveTo>
                  <a:pt x="0" y="0"/>
                </a:moveTo>
                <a:lnTo>
                  <a:pt x="7306837" y="0"/>
                </a:lnTo>
                <a:lnTo>
                  <a:pt x="7306837" y="5539911"/>
                </a:lnTo>
                <a:lnTo>
                  <a:pt x="0" y="553991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true" rot="0">
            <a:off x="16310919" y="7550481"/>
            <a:ext cx="2752686" cy="2222169"/>
          </a:xfrm>
          <a:custGeom>
            <a:avLst/>
            <a:gdLst/>
            <a:ahLst/>
            <a:cxnLst/>
            <a:rect r="r" b="b" t="t" l="l"/>
            <a:pathLst>
              <a:path h="2222169" w="2752686">
                <a:moveTo>
                  <a:pt x="2752686" y="2222169"/>
                </a:moveTo>
                <a:lnTo>
                  <a:pt x="0" y="2222169"/>
                </a:lnTo>
                <a:lnTo>
                  <a:pt x="0" y="0"/>
                </a:lnTo>
                <a:lnTo>
                  <a:pt x="2752686" y="0"/>
                </a:lnTo>
                <a:lnTo>
                  <a:pt x="2752686" y="2222169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931103">
            <a:off x="-482336" y="1479953"/>
            <a:ext cx="1153194" cy="2832110"/>
          </a:xfrm>
          <a:custGeom>
            <a:avLst/>
            <a:gdLst/>
            <a:ahLst/>
            <a:cxnLst/>
            <a:rect r="r" b="b" t="t" l="l"/>
            <a:pathLst>
              <a:path h="2832110" w="1153194">
                <a:moveTo>
                  <a:pt x="0" y="0"/>
                </a:moveTo>
                <a:lnTo>
                  <a:pt x="1153194" y="0"/>
                </a:lnTo>
                <a:lnTo>
                  <a:pt x="1153194" y="2832110"/>
                </a:lnTo>
                <a:lnTo>
                  <a:pt x="0" y="283211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true" rot="-1046137">
            <a:off x="3531247" y="-1369353"/>
            <a:ext cx="2183362" cy="2786193"/>
          </a:xfrm>
          <a:custGeom>
            <a:avLst/>
            <a:gdLst/>
            <a:ahLst/>
            <a:cxnLst/>
            <a:rect r="r" b="b" t="t" l="l"/>
            <a:pathLst>
              <a:path h="2786193" w="2183362">
                <a:moveTo>
                  <a:pt x="2183361" y="2786193"/>
                </a:moveTo>
                <a:lnTo>
                  <a:pt x="0" y="2786193"/>
                </a:lnTo>
                <a:lnTo>
                  <a:pt x="0" y="0"/>
                </a:lnTo>
                <a:lnTo>
                  <a:pt x="2183361" y="0"/>
                </a:lnTo>
                <a:lnTo>
                  <a:pt x="2183361" y="2786193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2404199">
            <a:off x="16894020" y="-396851"/>
            <a:ext cx="1883835" cy="3548319"/>
          </a:xfrm>
          <a:custGeom>
            <a:avLst/>
            <a:gdLst/>
            <a:ahLst/>
            <a:cxnLst/>
            <a:rect r="r" b="b" t="t" l="l"/>
            <a:pathLst>
              <a:path h="3548319" w="1883835">
                <a:moveTo>
                  <a:pt x="0" y="0"/>
                </a:moveTo>
                <a:lnTo>
                  <a:pt x="1883835" y="0"/>
                </a:lnTo>
                <a:lnTo>
                  <a:pt x="1883835" y="3548319"/>
                </a:lnTo>
                <a:lnTo>
                  <a:pt x="0" y="354831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true" rot="-2404199">
            <a:off x="-236170" y="7179340"/>
            <a:ext cx="1883835" cy="3548319"/>
          </a:xfrm>
          <a:custGeom>
            <a:avLst/>
            <a:gdLst/>
            <a:ahLst/>
            <a:cxnLst/>
            <a:rect r="r" b="b" t="t" l="l"/>
            <a:pathLst>
              <a:path h="3548319" w="1883835">
                <a:moveTo>
                  <a:pt x="1883835" y="3548320"/>
                </a:moveTo>
                <a:lnTo>
                  <a:pt x="0" y="3548320"/>
                </a:lnTo>
                <a:lnTo>
                  <a:pt x="0" y="0"/>
                </a:lnTo>
                <a:lnTo>
                  <a:pt x="1883835" y="0"/>
                </a:lnTo>
                <a:lnTo>
                  <a:pt x="1883835" y="354832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548061" y="5826229"/>
            <a:ext cx="1868879" cy="2326492"/>
          </a:xfrm>
          <a:custGeom>
            <a:avLst/>
            <a:gdLst/>
            <a:ahLst/>
            <a:cxnLst/>
            <a:rect r="r" b="b" t="t" l="l"/>
            <a:pathLst>
              <a:path h="2326492" w="1868879">
                <a:moveTo>
                  <a:pt x="0" y="0"/>
                </a:moveTo>
                <a:lnTo>
                  <a:pt x="1868878" y="0"/>
                </a:lnTo>
                <a:lnTo>
                  <a:pt x="1868878" y="2326492"/>
                </a:lnTo>
                <a:lnTo>
                  <a:pt x="0" y="232649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true" rot="0">
            <a:off x="17353561" y="2010935"/>
            <a:ext cx="1868879" cy="2326492"/>
          </a:xfrm>
          <a:custGeom>
            <a:avLst/>
            <a:gdLst/>
            <a:ahLst/>
            <a:cxnLst/>
            <a:rect r="r" b="b" t="t" l="l"/>
            <a:pathLst>
              <a:path h="2326492" w="1868879">
                <a:moveTo>
                  <a:pt x="1868878" y="2326492"/>
                </a:moveTo>
                <a:lnTo>
                  <a:pt x="0" y="2326492"/>
                </a:lnTo>
                <a:lnTo>
                  <a:pt x="0" y="0"/>
                </a:lnTo>
                <a:lnTo>
                  <a:pt x="1868878" y="0"/>
                </a:lnTo>
                <a:lnTo>
                  <a:pt x="1868878" y="2326492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1797023" y="9097815"/>
            <a:ext cx="4176037" cy="3264902"/>
          </a:xfrm>
          <a:custGeom>
            <a:avLst/>
            <a:gdLst/>
            <a:ahLst/>
            <a:cxnLst/>
            <a:rect r="r" b="b" t="t" l="l"/>
            <a:pathLst>
              <a:path h="3264902" w="4176037">
                <a:moveTo>
                  <a:pt x="0" y="0"/>
                </a:moveTo>
                <a:lnTo>
                  <a:pt x="4176037" y="0"/>
                </a:lnTo>
                <a:lnTo>
                  <a:pt x="4176037" y="3264902"/>
                </a:lnTo>
                <a:lnTo>
                  <a:pt x="0" y="3264902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-1993758" y="-1632451"/>
            <a:ext cx="4176037" cy="3264902"/>
          </a:xfrm>
          <a:custGeom>
            <a:avLst/>
            <a:gdLst/>
            <a:ahLst/>
            <a:cxnLst/>
            <a:rect r="r" b="b" t="t" l="l"/>
            <a:pathLst>
              <a:path h="3264902" w="4176037">
                <a:moveTo>
                  <a:pt x="0" y="0"/>
                </a:moveTo>
                <a:lnTo>
                  <a:pt x="4176037" y="0"/>
                </a:lnTo>
                <a:lnTo>
                  <a:pt x="4176037" y="3264902"/>
                </a:lnTo>
                <a:lnTo>
                  <a:pt x="0" y="3264902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-451756" y="1169988"/>
            <a:ext cx="19515362" cy="12392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18"/>
              </a:lnSpc>
            </a:pPr>
            <a:r>
              <a:rPr lang="en-US" sz="10251" b="true">
                <a:solidFill>
                  <a:srgbClr val="000000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Preguntas - Reflexión final</a:t>
            </a:r>
          </a:p>
        </p:txBody>
      </p:sp>
      <p:sp>
        <p:nvSpPr>
          <p:cNvPr name="Freeform 14" id="14"/>
          <p:cNvSpPr/>
          <p:nvPr/>
        </p:nvSpPr>
        <p:spPr>
          <a:xfrm flipH="true" flipV="true" rot="0">
            <a:off x="16463319" y="7702881"/>
            <a:ext cx="2752686" cy="2222169"/>
          </a:xfrm>
          <a:custGeom>
            <a:avLst/>
            <a:gdLst/>
            <a:ahLst/>
            <a:cxnLst/>
            <a:rect r="r" b="b" t="t" l="l"/>
            <a:pathLst>
              <a:path h="2222169" w="2752686">
                <a:moveTo>
                  <a:pt x="2752686" y="2222169"/>
                </a:moveTo>
                <a:lnTo>
                  <a:pt x="0" y="2222169"/>
                </a:lnTo>
                <a:lnTo>
                  <a:pt x="0" y="0"/>
                </a:lnTo>
                <a:lnTo>
                  <a:pt x="2752686" y="0"/>
                </a:lnTo>
                <a:lnTo>
                  <a:pt x="2752686" y="2222169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864772" y="3616224"/>
            <a:ext cx="16882306" cy="4780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Lecciones </a:t>
            </a: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Aprendidas y Obstáculos presentados con la Experiencia.</a:t>
            </a:r>
          </a:p>
          <a:p>
            <a:pPr algn="ctr" marL="734059" indent="-367030" lvl="1">
              <a:lnSpc>
                <a:spcPts val="4759"/>
              </a:lnSpc>
              <a:buAutoNum type="arabicPeriod" startAt="1"/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¿Cuáles fueron los principales obstáculos que se vivieron como equipo?</a:t>
            </a:r>
          </a:p>
          <a:p>
            <a:pPr algn="ctr" marL="734059" indent="-367030" lvl="1">
              <a:lnSpc>
                <a:spcPts val="4759"/>
              </a:lnSpc>
              <a:buAutoNum type="arabicPeriod" startAt="1"/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¿Cómo los evitaría para un próximo proyecto?</a:t>
            </a:r>
          </a:p>
          <a:p>
            <a:pPr algn="ctr" marL="734059" indent="-367030" lvl="1">
              <a:lnSpc>
                <a:spcPts val="4759"/>
              </a:lnSpc>
              <a:buAutoNum type="arabicPeriod" startAt="1"/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¿Cuáles fueron los casos más complejos en desarrollar?</a:t>
            </a:r>
          </a:p>
          <a:p>
            <a:pPr algn="ctr" marL="734059" indent="-367030" lvl="1">
              <a:lnSpc>
                <a:spcPts val="4759"/>
              </a:lnSpc>
              <a:buAutoNum type="arabicPeriod" startAt="1"/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¿Perciben un crecimiento en su capacidad para desarrollar proyectos informáticos reales?</a:t>
            </a:r>
          </a:p>
          <a:p>
            <a:pPr algn="ctr" marL="734059" indent="-367030" lvl="1">
              <a:lnSpc>
                <a:spcPts val="4759"/>
              </a:lnSpc>
              <a:buAutoNum type="arabicPeriod" startAt="1"/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¿Cuáles fueron los principales auto-aprendizajes que han logrado en el proceso?</a:t>
            </a:r>
          </a:p>
          <a:p>
            <a:pPr algn="ctr">
              <a:lnSpc>
                <a:spcPts val="4759"/>
              </a:lnSpc>
            </a:pP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FC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1833776" y="2851870"/>
            <a:ext cx="3190767" cy="2297724"/>
            <a:chOff x="0" y="0"/>
            <a:chExt cx="3136392" cy="225856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14300" y="125984"/>
              <a:ext cx="2882900" cy="1993900"/>
            </a:xfrm>
            <a:custGeom>
              <a:avLst/>
              <a:gdLst/>
              <a:ahLst/>
              <a:cxnLst/>
              <a:rect r="r" b="b" t="t" l="l"/>
              <a:pathLst>
                <a:path h="1993900" w="2882900">
                  <a:moveTo>
                    <a:pt x="2882900" y="1993900"/>
                  </a:moveTo>
                  <a:lnTo>
                    <a:pt x="0" y="1993900"/>
                  </a:lnTo>
                  <a:lnTo>
                    <a:pt x="0" y="0"/>
                  </a:lnTo>
                  <a:lnTo>
                    <a:pt x="2882900" y="0"/>
                  </a:lnTo>
                  <a:lnTo>
                    <a:pt x="2882900" y="1993900"/>
                  </a:lnTo>
                  <a:close/>
                </a:path>
              </a:pathLst>
            </a:custGeom>
            <a:blipFill>
              <a:blip r:embed="rId2"/>
              <a:stretch>
                <a:fillRect l="0" t="-22292" r="0" b="-22292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-1016"/>
              <a:ext cx="3136392" cy="2258568"/>
            </a:xfrm>
            <a:custGeom>
              <a:avLst/>
              <a:gdLst/>
              <a:ahLst/>
              <a:cxnLst/>
              <a:rect r="r" b="b" t="t" l="l"/>
              <a:pathLst>
                <a:path h="2258568" w="3136392">
                  <a:moveTo>
                    <a:pt x="3136392" y="2258568"/>
                  </a:moveTo>
                  <a:lnTo>
                    <a:pt x="0" y="2258568"/>
                  </a:lnTo>
                  <a:lnTo>
                    <a:pt x="0" y="0"/>
                  </a:lnTo>
                  <a:lnTo>
                    <a:pt x="3136392" y="0"/>
                  </a:lnTo>
                  <a:lnTo>
                    <a:pt x="3136392" y="2258568"/>
                  </a:lnTo>
                  <a:close/>
                </a:path>
              </a:pathLst>
            </a:custGeom>
            <a:blipFill>
              <a:blip r:embed="rId3"/>
              <a:stretch>
                <a:fillRect l="-8" t="0" r="-8" b="0"/>
              </a:stretch>
            </a:blipFill>
          </p:spPr>
        </p:sp>
      </p:grp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5643670" y="2851870"/>
            <a:ext cx="3190767" cy="2297724"/>
            <a:chOff x="0" y="0"/>
            <a:chExt cx="3136392" cy="225856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114300" y="125984"/>
              <a:ext cx="2882900" cy="1993900"/>
            </a:xfrm>
            <a:custGeom>
              <a:avLst/>
              <a:gdLst/>
              <a:ahLst/>
              <a:cxnLst/>
              <a:rect r="r" b="b" t="t" l="l"/>
              <a:pathLst>
                <a:path h="1993900" w="2882900">
                  <a:moveTo>
                    <a:pt x="2882900" y="1993900"/>
                  </a:moveTo>
                  <a:lnTo>
                    <a:pt x="0" y="1993900"/>
                  </a:lnTo>
                  <a:lnTo>
                    <a:pt x="0" y="0"/>
                  </a:lnTo>
                  <a:lnTo>
                    <a:pt x="2882900" y="0"/>
                  </a:lnTo>
                  <a:lnTo>
                    <a:pt x="2882900" y="1993900"/>
                  </a:lnTo>
                  <a:close/>
                </a:path>
              </a:pathLst>
            </a:custGeom>
            <a:blipFill>
              <a:blip r:embed="rId4"/>
              <a:stretch>
                <a:fillRect l="0" t="-22292" r="0" b="-22292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0" y="-1016"/>
              <a:ext cx="3136392" cy="2258568"/>
            </a:xfrm>
            <a:custGeom>
              <a:avLst/>
              <a:gdLst/>
              <a:ahLst/>
              <a:cxnLst/>
              <a:rect r="r" b="b" t="t" l="l"/>
              <a:pathLst>
                <a:path h="2258568" w="3136392">
                  <a:moveTo>
                    <a:pt x="3136392" y="2258568"/>
                  </a:moveTo>
                  <a:lnTo>
                    <a:pt x="0" y="2258568"/>
                  </a:lnTo>
                  <a:lnTo>
                    <a:pt x="0" y="0"/>
                  </a:lnTo>
                  <a:lnTo>
                    <a:pt x="3136392" y="0"/>
                  </a:lnTo>
                  <a:lnTo>
                    <a:pt x="3136392" y="2258568"/>
                  </a:lnTo>
                  <a:close/>
                </a:path>
              </a:pathLst>
            </a:custGeom>
            <a:blipFill>
              <a:blip r:embed="rId3"/>
              <a:stretch>
                <a:fillRect l="-8" t="0" r="-8" b="0"/>
              </a:stretch>
            </a:blip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9453565" y="2851870"/>
            <a:ext cx="3190767" cy="2297724"/>
            <a:chOff x="0" y="0"/>
            <a:chExt cx="3136392" cy="225856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114300" y="125984"/>
              <a:ext cx="2882900" cy="1993900"/>
            </a:xfrm>
            <a:custGeom>
              <a:avLst/>
              <a:gdLst/>
              <a:ahLst/>
              <a:cxnLst/>
              <a:rect r="r" b="b" t="t" l="l"/>
              <a:pathLst>
                <a:path h="1993900" w="2882900">
                  <a:moveTo>
                    <a:pt x="2882900" y="1993900"/>
                  </a:moveTo>
                  <a:lnTo>
                    <a:pt x="0" y="1993900"/>
                  </a:lnTo>
                  <a:lnTo>
                    <a:pt x="0" y="0"/>
                  </a:lnTo>
                  <a:lnTo>
                    <a:pt x="2882900" y="0"/>
                  </a:lnTo>
                  <a:lnTo>
                    <a:pt x="2882900" y="1993900"/>
                  </a:lnTo>
                  <a:close/>
                </a:path>
              </a:pathLst>
            </a:custGeom>
            <a:blipFill>
              <a:blip r:embed="rId5"/>
              <a:stretch>
                <a:fillRect l="0" t="-22292" r="0" b="-22292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-1016"/>
              <a:ext cx="3136392" cy="2258568"/>
            </a:xfrm>
            <a:custGeom>
              <a:avLst/>
              <a:gdLst/>
              <a:ahLst/>
              <a:cxnLst/>
              <a:rect r="r" b="b" t="t" l="l"/>
              <a:pathLst>
                <a:path h="2258568" w="3136392">
                  <a:moveTo>
                    <a:pt x="3136392" y="2258568"/>
                  </a:moveTo>
                  <a:lnTo>
                    <a:pt x="0" y="2258568"/>
                  </a:lnTo>
                  <a:lnTo>
                    <a:pt x="0" y="0"/>
                  </a:lnTo>
                  <a:lnTo>
                    <a:pt x="3136392" y="0"/>
                  </a:lnTo>
                  <a:lnTo>
                    <a:pt x="3136392" y="2258568"/>
                  </a:lnTo>
                  <a:close/>
                </a:path>
              </a:pathLst>
            </a:custGeom>
            <a:blipFill>
              <a:blip r:embed="rId3"/>
              <a:stretch>
                <a:fillRect l="-8" t="0" r="-8" b="0"/>
              </a:stretch>
            </a:blipFill>
          </p:spPr>
        </p:sp>
      </p:grp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13263457" y="2851870"/>
            <a:ext cx="3190767" cy="2297724"/>
            <a:chOff x="0" y="0"/>
            <a:chExt cx="3136392" cy="225856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114300" y="125984"/>
              <a:ext cx="2882900" cy="1993900"/>
            </a:xfrm>
            <a:custGeom>
              <a:avLst/>
              <a:gdLst/>
              <a:ahLst/>
              <a:cxnLst/>
              <a:rect r="r" b="b" t="t" l="l"/>
              <a:pathLst>
                <a:path h="1993900" w="2882900">
                  <a:moveTo>
                    <a:pt x="2882900" y="1993900"/>
                  </a:moveTo>
                  <a:lnTo>
                    <a:pt x="0" y="1993900"/>
                  </a:lnTo>
                  <a:lnTo>
                    <a:pt x="0" y="0"/>
                  </a:lnTo>
                  <a:lnTo>
                    <a:pt x="2882900" y="0"/>
                  </a:lnTo>
                  <a:lnTo>
                    <a:pt x="2882900" y="1993900"/>
                  </a:lnTo>
                  <a:close/>
                </a:path>
              </a:pathLst>
            </a:custGeom>
            <a:blipFill>
              <a:blip r:embed="rId6"/>
              <a:stretch>
                <a:fillRect l="0" t="-22292" r="0" b="-22292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-1016"/>
              <a:ext cx="3136392" cy="2258568"/>
            </a:xfrm>
            <a:custGeom>
              <a:avLst/>
              <a:gdLst/>
              <a:ahLst/>
              <a:cxnLst/>
              <a:rect r="r" b="b" t="t" l="l"/>
              <a:pathLst>
                <a:path h="2258568" w="3136392">
                  <a:moveTo>
                    <a:pt x="3136392" y="2258568"/>
                  </a:moveTo>
                  <a:lnTo>
                    <a:pt x="0" y="2258568"/>
                  </a:lnTo>
                  <a:lnTo>
                    <a:pt x="0" y="0"/>
                  </a:lnTo>
                  <a:lnTo>
                    <a:pt x="3136392" y="0"/>
                  </a:lnTo>
                  <a:lnTo>
                    <a:pt x="3136392" y="2258568"/>
                  </a:lnTo>
                  <a:close/>
                </a:path>
              </a:pathLst>
            </a:custGeom>
            <a:blipFill>
              <a:blip r:embed="rId3"/>
              <a:stretch>
                <a:fillRect l="-8" t="0" r="-8" b="0"/>
              </a:stretch>
            </a:blipFill>
          </p:spPr>
        </p:sp>
      </p:grpSp>
      <p:sp>
        <p:nvSpPr>
          <p:cNvPr name="Freeform 14" id="14"/>
          <p:cNvSpPr/>
          <p:nvPr/>
        </p:nvSpPr>
        <p:spPr>
          <a:xfrm flipH="false" flipV="false" rot="0">
            <a:off x="1432161" y="6425070"/>
            <a:ext cx="594396" cy="242216"/>
          </a:xfrm>
          <a:custGeom>
            <a:avLst/>
            <a:gdLst/>
            <a:ahLst/>
            <a:cxnLst/>
            <a:rect r="r" b="b" t="t" l="l"/>
            <a:pathLst>
              <a:path h="242216" w="594396">
                <a:moveTo>
                  <a:pt x="0" y="0"/>
                </a:moveTo>
                <a:lnTo>
                  <a:pt x="594396" y="0"/>
                </a:lnTo>
                <a:lnTo>
                  <a:pt x="594396" y="242216"/>
                </a:lnTo>
                <a:lnTo>
                  <a:pt x="0" y="24221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432161" y="7630094"/>
            <a:ext cx="594396" cy="242216"/>
          </a:xfrm>
          <a:custGeom>
            <a:avLst/>
            <a:gdLst/>
            <a:ahLst/>
            <a:cxnLst/>
            <a:rect r="r" b="b" t="t" l="l"/>
            <a:pathLst>
              <a:path h="242216" w="594396">
                <a:moveTo>
                  <a:pt x="0" y="0"/>
                </a:moveTo>
                <a:lnTo>
                  <a:pt x="594396" y="0"/>
                </a:lnTo>
                <a:lnTo>
                  <a:pt x="594396" y="242217"/>
                </a:lnTo>
                <a:lnTo>
                  <a:pt x="0" y="24221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9453565" y="6193782"/>
            <a:ext cx="3190767" cy="8708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52"/>
              </a:lnSpc>
            </a:pPr>
            <a:r>
              <a:rPr lang="en-US" sz="2466">
                <a:solidFill>
                  <a:srgbClr val="00000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Desarrollador Backend</a:t>
            </a:r>
          </a:p>
        </p:txBody>
      </p:sp>
      <p:sp>
        <p:nvSpPr>
          <p:cNvPr name="AutoShape 17" id="17"/>
          <p:cNvSpPr/>
          <p:nvPr/>
        </p:nvSpPr>
        <p:spPr>
          <a:xfrm>
            <a:off x="5500413" y="7447272"/>
            <a:ext cx="0" cy="813658"/>
          </a:xfrm>
          <a:prstGeom prst="line">
            <a:avLst/>
          </a:prstGeom>
          <a:ln cap="flat" w="38100">
            <a:solidFill>
              <a:srgbClr val="3E834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8" id="18"/>
          <p:cNvSpPr/>
          <p:nvPr/>
        </p:nvSpPr>
        <p:spPr>
          <a:xfrm flipH="true">
            <a:off x="9472615" y="7465481"/>
            <a:ext cx="0" cy="813658"/>
          </a:xfrm>
          <a:prstGeom prst="line">
            <a:avLst/>
          </a:prstGeom>
          <a:ln cap="flat" w="38100">
            <a:solidFill>
              <a:srgbClr val="3E834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9" id="19"/>
          <p:cNvSpPr/>
          <p:nvPr/>
        </p:nvSpPr>
        <p:spPr>
          <a:xfrm>
            <a:off x="13077246" y="7447272"/>
            <a:ext cx="0" cy="813658"/>
          </a:xfrm>
          <a:prstGeom prst="line">
            <a:avLst/>
          </a:prstGeom>
          <a:ln cap="flat" w="38100">
            <a:solidFill>
              <a:srgbClr val="3E834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0" id="20"/>
          <p:cNvSpPr/>
          <p:nvPr/>
        </p:nvSpPr>
        <p:spPr>
          <a:xfrm flipH="true">
            <a:off x="5500413" y="6250932"/>
            <a:ext cx="0" cy="813658"/>
          </a:xfrm>
          <a:prstGeom prst="line">
            <a:avLst/>
          </a:prstGeom>
          <a:ln cap="flat" w="38100">
            <a:solidFill>
              <a:srgbClr val="3E834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1" id="21"/>
          <p:cNvSpPr/>
          <p:nvPr/>
        </p:nvSpPr>
        <p:spPr>
          <a:xfrm flipH="true">
            <a:off x="9472615" y="6250932"/>
            <a:ext cx="0" cy="813658"/>
          </a:xfrm>
          <a:prstGeom prst="line">
            <a:avLst/>
          </a:prstGeom>
          <a:ln cap="flat" w="38100">
            <a:solidFill>
              <a:srgbClr val="3E834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2" id="22"/>
          <p:cNvSpPr/>
          <p:nvPr/>
        </p:nvSpPr>
        <p:spPr>
          <a:xfrm>
            <a:off x="13077246" y="6308082"/>
            <a:ext cx="0" cy="813658"/>
          </a:xfrm>
          <a:prstGeom prst="line">
            <a:avLst/>
          </a:prstGeom>
          <a:ln cap="flat" w="38100">
            <a:solidFill>
              <a:srgbClr val="3E834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23" id="23"/>
          <p:cNvSpPr/>
          <p:nvPr/>
        </p:nvSpPr>
        <p:spPr>
          <a:xfrm flipH="false" flipV="false" rot="3425956">
            <a:off x="15504899" y="7816832"/>
            <a:ext cx="3508802" cy="4114800"/>
          </a:xfrm>
          <a:custGeom>
            <a:avLst/>
            <a:gdLst/>
            <a:ahLst/>
            <a:cxnLst/>
            <a:rect r="r" b="b" t="t" l="l"/>
            <a:pathLst>
              <a:path h="4114800" w="3508802">
                <a:moveTo>
                  <a:pt x="0" y="0"/>
                </a:moveTo>
                <a:lnTo>
                  <a:pt x="3508802" y="0"/>
                </a:lnTo>
                <a:lnTo>
                  <a:pt x="350880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3425956">
            <a:off x="-1282028" y="-1473742"/>
            <a:ext cx="3508802" cy="4114800"/>
          </a:xfrm>
          <a:custGeom>
            <a:avLst/>
            <a:gdLst/>
            <a:ahLst/>
            <a:cxnLst/>
            <a:rect r="r" b="b" t="t" l="l"/>
            <a:pathLst>
              <a:path h="4114800" w="3508802">
                <a:moveTo>
                  <a:pt x="0" y="0"/>
                </a:moveTo>
                <a:lnTo>
                  <a:pt x="3508802" y="0"/>
                </a:lnTo>
                <a:lnTo>
                  <a:pt x="350880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3353875" y="494804"/>
            <a:ext cx="12199381" cy="14297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265"/>
              </a:lnSpc>
            </a:pPr>
            <a:r>
              <a:rPr lang="en-US" b="true" sz="11799">
                <a:solidFill>
                  <a:srgbClr val="000000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Nuestro equipo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833776" y="5310719"/>
            <a:ext cx="3190767" cy="5221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92"/>
              </a:lnSpc>
            </a:pPr>
            <a:r>
              <a:rPr lang="en-US" b="true" sz="3066">
                <a:solidFill>
                  <a:srgbClr val="000000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Branco Molina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5643670" y="5310719"/>
            <a:ext cx="3190767" cy="5221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92"/>
              </a:lnSpc>
            </a:pPr>
            <a:r>
              <a:rPr lang="en-US" b="true" sz="3066">
                <a:solidFill>
                  <a:srgbClr val="000000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Joan Garcés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9453565" y="5310719"/>
            <a:ext cx="3190767" cy="5221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92"/>
              </a:lnSpc>
            </a:pPr>
            <a:r>
              <a:rPr lang="en-US" b="true" sz="3066">
                <a:solidFill>
                  <a:srgbClr val="000000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Cristobal Cona 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3263457" y="5310719"/>
            <a:ext cx="3190767" cy="5221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92"/>
              </a:lnSpc>
            </a:pPr>
            <a:r>
              <a:rPr lang="en-US" b="true" sz="3066">
                <a:solidFill>
                  <a:srgbClr val="000000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Lucas Antil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833776" y="6282253"/>
            <a:ext cx="3190767" cy="4326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52"/>
              </a:lnSpc>
            </a:pPr>
            <a:r>
              <a:rPr lang="en-US" sz="2466">
                <a:solidFill>
                  <a:srgbClr val="00000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Jefe de Proyecto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5643670" y="6193782"/>
            <a:ext cx="3190767" cy="8708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52"/>
              </a:lnSpc>
            </a:pPr>
            <a:r>
              <a:rPr lang="en-US" sz="2466">
                <a:solidFill>
                  <a:srgbClr val="00000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Desarrollador Frontend + CISO 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3263457" y="6193782"/>
            <a:ext cx="3190767" cy="8708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52"/>
              </a:lnSpc>
            </a:pPr>
            <a:r>
              <a:rPr lang="en-US" sz="2466">
                <a:solidFill>
                  <a:srgbClr val="00000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Arquitecto y Gerente de Calidad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234528" y="6300462"/>
            <a:ext cx="1240046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b="true" sz="2400">
                <a:solidFill>
                  <a:srgbClr val="000000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Cargo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0" y="7436066"/>
            <a:ext cx="1299409" cy="824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b="true" sz="2400">
                <a:solidFill>
                  <a:srgbClr val="000000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Departamento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2159907" y="7506298"/>
            <a:ext cx="3214965" cy="4326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52"/>
              </a:lnSpc>
            </a:pPr>
            <a:r>
              <a:rPr lang="en-US" sz="2466">
                <a:solidFill>
                  <a:srgbClr val="00000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Gestión de proyectos 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5664054" y="7449624"/>
            <a:ext cx="3500330" cy="8708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52"/>
              </a:lnSpc>
            </a:pPr>
            <a:r>
              <a:rPr lang="en-US" sz="2466">
                <a:solidFill>
                  <a:srgbClr val="00000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Seguridad Informática y Desarrollo 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0074604" y="7512266"/>
            <a:ext cx="1948689" cy="4326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52"/>
              </a:lnSpc>
            </a:pPr>
            <a:r>
              <a:rPr lang="en-US" sz="2466">
                <a:solidFill>
                  <a:srgbClr val="00000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Desarrollo 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3263457" y="7480945"/>
            <a:ext cx="3350008" cy="8708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52"/>
              </a:lnSpc>
            </a:pPr>
            <a:r>
              <a:rPr lang="en-US" sz="2466">
                <a:solidFill>
                  <a:srgbClr val="00000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Arquitectura de software 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FC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2614444" y="2368211"/>
            <a:ext cx="3472716" cy="2500761"/>
            <a:chOff x="0" y="0"/>
            <a:chExt cx="3136392" cy="225856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14300" y="125984"/>
              <a:ext cx="2882900" cy="1993900"/>
            </a:xfrm>
            <a:custGeom>
              <a:avLst/>
              <a:gdLst/>
              <a:ahLst/>
              <a:cxnLst/>
              <a:rect r="r" b="b" t="t" l="l"/>
              <a:pathLst>
                <a:path h="1993900" w="2882900">
                  <a:moveTo>
                    <a:pt x="2882900" y="1993900"/>
                  </a:moveTo>
                  <a:lnTo>
                    <a:pt x="0" y="1993900"/>
                  </a:lnTo>
                  <a:lnTo>
                    <a:pt x="0" y="0"/>
                  </a:lnTo>
                  <a:lnTo>
                    <a:pt x="2882900" y="0"/>
                  </a:lnTo>
                  <a:lnTo>
                    <a:pt x="2882900" y="1993900"/>
                  </a:lnTo>
                  <a:close/>
                </a:path>
              </a:pathLst>
            </a:custGeom>
            <a:blipFill>
              <a:blip r:embed="rId2"/>
              <a:stretch>
                <a:fillRect l="0" t="-66541" r="0" b="-50473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-1016"/>
              <a:ext cx="3136392" cy="2258568"/>
            </a:xfrm>
            <a:custGeom>
              <a:avLst/>
              <a:gdLst/>
              <a:ahLst/>
              <a:cxnLst/>
              <a:rect r="r" b="b" t="t" l="l"/>
              <a:pathLst>
                <a:path h="2258568" w="3136392">
                  <a:moveTo>
                    <a:pt x="3136392" y="2258568"/>
                  </a:moveTo>
                  <a:lnTo>
                    <a:pt x="0" y="2258568"/>
                  </a:lnTo>
                  <a:lnTo>
                    <a:pt x="0" y="0"/>
                  </a:lnTo>
                  <a:lnTo>
                    <a:pt x="3136392" y="0"/>
                  </a:lnTo>
                  <a:lnTo>
                    <a:pt x="3136392" y="2258568"/>
                  </a:lnTo>
                  <a:close/>
                </a:path>
              </a:pathLst>
            </a:custGeom>
            <a:blipFill>
              <a:blip r:embed="rId3"/>
              <a:stretch>
                <a:fillRect l="-8" t="0" r="-8" b="0"/>
              </a:stretch>
            </a:blipFill>
          </p:spPr>
        </p:sp>
      </p:grp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7020034" y="2398350"/>
            <a:ext cx="3430864" cy="2470622"/>
            <a:chOff x="0" y="0"/>
            <a:chExt cx="3136392" cy="225856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114300" y="125984"/>
              <a:ext cx="2882900" cy="1993900"/>
            </a:xfrm>
            <a:custGeom>
              <a:avLst/>
              <a:gdLst/>
              <a:ahLst/>
              <a:cxnLst/>
              <a:rect r="r" b="b" t="t" l="l"/>
              <a:pathLst>
                <a:path h="1993900" w="2882900">
                  <a:moveTo>
                    <a:pt x="2882900" y="1993900"/>
                  </a:moveTo>
                  <a:lnTo>
                    <a:pt x="0" y="1993900"/>
                  </a:lnTo>
                  <a:lnTo>
                    <a:pt x="0" y="0"/>
                  </a:lnTo>
                  <a:lnTo>
                    <a:pt x="2882900" y="0"/>
                  </a:lnTo>
                  <a:lnTo>
                    <a:pt x="2882900" y="1993900"/>
                  </a:lnTo>
                  <a:close/>
                </a:path>
              </a:pathLst>
            </a:custGeom>
            <a:blipFill>
              <a:blip r:embed="rId4"/>
              <a:stretch>
                <a:fillRect l="0" t="-66639" r="0" b="-50375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0" y="-1016"/>
              <a:ext cx="3136392" cy="2258568"/>
            </a:xfrm>
            <a:custGeom>
              <a:avLst/>
              <a:gdLst/>
              <a:ahLst/>
              <a:cxnLst/>
              <a:rect r="r" b="b" t="t" l="l"/>
              <a:pathLst>
                <a:path h="2258568" w="3136392">
                  <a:moveTo>
                    <a:pt x="3136392" y="2258568"/>
                  </a:moveTo>
                  <a:lnTo>
                    <a:pt x="0" y="2258568"/>
                  </a:lnTo>
                  <a:lnTo>
                    <a:pt x="0" y="0"/>
                  </a:lnTo>
                  <a:lnTo>
                    <a:pt x="3136392" y="0"/>
                  </a:lnTo>
                  <a:lnTo>
                    <a:pt x="3136392" y="2258568"/>
                  </a:lnTo>
                  <a:close/>
                </a:path>
              </a:pathLst>
            </a:custGeom>
            <a:blipFill>
              <a:blip r:embed="rId3"/>
              <a:stretch>
                <a:fillRect l="-8" t="0" r="-8" b="0"/>
              </a:stretch>
            </a:blip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1533787" y="2398350"/>
            <a:ext cx="3596245" cy="2589716"/>
            <a:chOff x="0" y="0"/>
            <a:chExt cx="3136392" cy="225856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114300" y="125984"/>
              <a:ext cx="2882900" cy="1993900"/>
            </a:xfrm>
            <a:custGeom>
              <a:avLst/>
              <a:gdLst/>
              <a:ahLst/>
              <a:cxnLst/>
              <a:rect r="r" b="b" t="t" l="l"/>
              <a:pathLst>
                <a:path h="1993900" w="2882900">
                  <a:moveTo>
                    <a:pt x="2882900" y="1993900"/>
                  </a:moveTo>
                  <a:lnTo>
                    <a:pt x="0" y="1993900"/>
                  </a:lnTo>
                  <a:lnTo>
                    <a:pt x="0" y="0"/>
                  </a:lnTo>
                  <a:lnTo>
                    <a:pt x="2882900" y="0"/>
                  </a:lnTo>
                  <a:lnTo>
                    <a:pt x="2882900" y="1993900"/>
                  </a:lnTo>
                  <a:close/>
                </a:path>
              </a:pathLst>
            </a:custGeom>
            <a:blipFill>
              <a:blip r:embed="rId5"/>
              <a:stretch>
                <a:fillRect l="0" t="-57096" r="0" b="-59917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-1016"/>
              <a:ext cx="3136392" cy="2258568"/>
            </a:xfrm>
            <a:custGeom>
              <a:avLst/>
              <a:gdLst/>
              <a:ahLst/>
              <a:cxnLst/>
              <a:rect r="r" b="b" t="t" l="l"/>
              <a:pathLst>
                <a:path h="2258568" w="3136392">
                  <a:moveTo>
                    <a:pt x="3136392" y="2258568"/>
                  </a:moveTo>
                  <a:lnTo>
                    <a:pt x="0" y="2258568"/>
                  </a:lnTo>
                  <a:lnTo>
                    <a:pt x="0" y="0"/>
                  </a:lnTo>
                  <a:lnTo>
                    <a:pt x="3136392" y="0"/>
                  </a:lnTo>
                  <a:lnTo>
                    <a:pt x="3136392" y="2258568"/>
                  </a:lnTo>
                  <a:close/>
                </a:path>
              </a:pathLst>
            </a:custGeom>
            <a:blipFill>
              <a:blip r:embed="rId3"/>
              <a:stretch>
                <a:fillRect l="-8" t="0" r="-8" b="0"/>
              </a:stretch>
            </a:blipFill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2020048" y="6059291"/>
            <a:ext cx="594396" cy="242216"/>
          </a:xfrm>
          <a:custGeom>
            <a:avLst/>
            <a:gdLst/>
            <a:ahLst/>
            <a:cxnLst/>
            <a:rect r="r" b="b" t="t" l="l"/>
            <a:pathLst>
              <a:path h="242216" w="594396">
                <a:moveTo>
                  <a:pt x="0" y="0"/>
                </a:moveTo>
                <a:lnTo>
                  <a:pt x="594396" y="0"/>
                </a:lnTo>
                <a:lnTo>
                  <a:pt x="594396" y="242217"/>
                </a:lnTo>
                <a:lnTo>
                  <a:pt x="0" y="24221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2020048" y="7264316"/>
            <a:ext cx="594396" cy="242216"/>
          </a:xfrm>
          <a:custGeom>
            <a:avLst/>
            <a:gdLst/>
            <a:ahLst/>
            <a:cxnLst/>
            <a:rect r="r" b="b" t="t" l="l"/>
            <a:pathLst>
              <a:path h="242216" w="594396">
                <a:moveTo>
                  <a:pt x="0" y="0"/>
                </a:moveTo>
                <a:lnTo>
                  <a:pt x="594396" y="0"/>
                </a:lnTo>
                <a:lnTo>
                  <a:pt x="594396" y="242216"/>
                </a:lnTo>
                <a:lnTo>
                  <a:pt x="0" y="24221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3" id="13"/>
          <p:cNvSpPr/>
          <p:nvPr/>
        </p:nvSpPr>
        <p:spPr>
          <a:xfrm>
            <a:off x="7020034" y="7102391"/>
            <a:ext cx="0" cy="765778"/>
          </a:xfrm>
          <a:prstGeom prst="line">
            <a:avLst/>
          </a:prstGeom>
          <a:ln cap="flat" w="38100">
            <a:solidFill>
              <a:srgbClr val="3E834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4" id="14"/>
          <p:cNvSpPr/>
          <p:nvPr/>
        </p:nvSpPr>
        <p:spPr>
          <a:xfrm>
            <a:off x="10757412" y="7073985"/>
            <a:ext cx="0" cy="809123"/>
          </a:xfrm>
          <a:prstGeom prst="line">
            <a:avLst/>
          </a:prstGeom>
          <a:ln cap="flat" w="38100">
            <a:solidFill>
              <a:srgbClr val="3E834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5" id="15"/>
          <p:cNvSpPr/>
          <p:nvPr/>
        </p:nvSpPr>
        <p:spPr>
          <a:xfrm>
            <a:off x="15439440" y="7197393"/>
            <a:ext cx="0" cy="813899"/>
          </a:xfrm>
          <a:prstGeom prst="line">
            <a:avLst/>
          </a:prstGeom>
          <a:ln cap="flat" w="38100">
            <a:solidFill>
              <a:srgbClr val="3E834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6" id="16"/>
          <p:cNvSpPr/>
          <p:nvPr/>
        </p:nvSpPr>
        <p:spPr>
          <a:xfrm flipH="true">
            <a:off x="7020034" y="5976450"/>
            <a:ext cx="0" cy="765778"/>
          </a:xfrm>
          <a:prstGeom prst="line">
            <a:avLst/>
          </a:prstGeom>
          <a:ln cap="flat" w="38100">
            <a:solidFill>
              <a:srgbClr val="3E834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7" id="17"/>
          <p:cNvSpPr/>
          <p:nvPr/>
        </p:nvSpPr>
        <p:spPr>
          <a:xfrm flipH="true">
            <a:off x="10757412" y="5866206"/>
            <a:ext cx="0" cy="809123"/>
          </a:xfrm>
          <a:prstGeom prst="line">
            <a:avLst/>
          </a:prstGeom>
          <a:ln cap="flat" w="38100">
            <a:solidFill>
              <a:srgbClr val="3E834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8" id="18"/>
          <p:cNvSpPr/>
          <p:nvPr/>
        </p:nvSpPr>
        <p:spPr>
          <a:xfrm>
            <a:off x="15439440" y="6057866"/>
            <a:ext cx="0" cy="813899"/>
          </a:xfrm>
          <a:prstGeom prst="line">
            <a:avLst/>
          </a:prstGeom>
          <a:ln cap="flat" w="38100">
            <a:solidFill>
              <a:srgbClr val="3E834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9" id="19"/>
          <p:cNvSpPr/>
          <p:nvPr/>
        </p:nvSpPr>
        <p:spPr>
          <a:xfrm flipH="false" flipV="false" rot="3425956">
            <a:off x="15504899" y="7816832"/>
            <a:ext cx="3508802" cy="4114800"/>
          </a:xfrm>
          <a:custGeom>
            <a:avLst/>
            <a:gdLst/>
            <a:ahLst/>
            <a:cxnLst/>
            <a:rect r="r" b="b" t="t" l="l"/>
            <a:pathLst>
              <a:path h="4114800" w="3508802">
                <a:moveTo>
                  <a:pt x="0" y="0"/>
                </a:moveTo>
                <a:lnTo>
                  <a:pt x="3508802" y="0"/>
                </a:lnTo>
                <a:lnTo>
                  <a:pt x="350880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11814687" y="5943549"/>
            <a:ext cx="3191711" cy="8710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53"/>
              </a:lnSpc>
            </a:pPr>
            <a:r>
              <a:rPr lang="en-US" sz="2466">
                <a:solidFill>
                  <a:srgbClr val="00000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Representante del cliente Externo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-3683044" y="875414"/>
            <a:ext cx="26083883" cy="7593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81"/>
              </a:lnSpc>
            </a:pPr>
            <a:r>
              <a:rPr lang="en-US" sz="6300" b="true">
                <a:solidFill>
                  <a:srgbClr val="000000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Interesados Clave del Proyecto (Stakeholders)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2919244" y="5008836"/>
            <a:ext cx="3190767" cy="5552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72"/>
              </a:lnSpc>
            </a:pPr>
            <a:r>
              <a:rPr lang="en-US" sz="3266" b="true">
                <a:solidFill>
                  <a:srgbClr val="000000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Laura Martinez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6949812" y="4921391"/>
            <a:ext cx="3172980" cy="5556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48"/>
              </a:lnSpc>
            </a:pPr>
            <a:r>
              <a:rPr lang="en-US" sz="3249" b="true">
                <a:solidFill>
                  <a:srgbClr val="000000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Juan Riquelme 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1814687" y="5060224"/>
            <a:ext cx="3624753" cy="5223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93"/>
              </a:lnSpc>
            </a:pPr>
            <a:r>
              <a:rPr lang="en-US" sz="3067" b="true">
                <a:solidFill>
                  <a:srgbClr val="000000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Damaris Contreras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2919244" y="5916475"/>
            <a:ext cx="3190767" cy="8708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52"/>
              </a:lnSpc>
            </a:pPr>
            <a:r>
              <a:rPr lang="en-US" sz="2466">
                <a:solidFill>
                  <a:srgbClr val="00000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Directora de Operaciones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7155807" y="5943549"/>
            <a:ext cx="3172980" cy="8662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33"/>
              </a:lnSpc>
            </a:pPr>
            <a:r>
              <a:rPr lang="en-US" sz="2452">
                <a:solidFill>
                  <a:srgbClr val="00000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Usuario Final del sistema 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472373" y="5974689"/>
            <a:ext cx="1240046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b="true" sz="2400">
                <a:solidFill>
                  <a:srgbClr val="000000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Cargo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530139" y="7058242"/>
            <a:ext cx="1299409" cy="824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b="true" sz="2400">
                <a:solidFill>
                  <a:srgbClr val="000000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Departamento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2923649" y="7140484"/>
            <a:ext cx="3214965" cy="8708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52"/>
              </a:lnSpc>
            </a:pPr>
            <a:r>
              <a:rPr lang="en-US" sz="2466">
                <a:solidFill>
                  <a:srgbClr val="00000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Dirección de proyectos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6970081" y="7057897"/>
            <a:ext cx="3480817" cy="8662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33"/>
              </a:lnSpc>
            </a:pPr>
            <a:r>
              <a:rPr lang="en-US" sz="2452">
                <a:solidFill>
                  <a:srgbClr val="00000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Departamento Comercial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2435910" y="7140484"/>
            <a:ext cx="1949266" cy="8710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53"/>
              </a:lnSpc>
            </a:pPr>
            <a:r>
              <a:rPr lang="en-US" sz="2466">
                <a:solidFill>
                  <a:srgbClr val="00000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Gestión de clientes  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FC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978604" y="7960311"/>
            <a:ext cx="7306837" cy="5539911"/>
          </a:xfrm>
          <a:custGeom>
            <a:avLst/>
            <a:gdLst/>
            <a:ahLst/>
            <a:cxnLst/>
            <a:rect r="r" b="b" t="t" l="l"/>
            <a:pathLst>
              <a:path h="5539911" w="7306837">
                <a:moveTo>
                  <a:pt x="0" y="0"/>
                </a:moveTo>
                <a:lnTo>
                  <a:pt x="7306837" y="0"/>
                </a:lnTo>
                <a:lnTo>
                  <a:pt x="7306837" y="5539911"/>
                </a:lnTo>
                <a:lnTo>
                  <a:pt x="0" y="55399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0">
            <a:off x="16310919" y="7550481"/>
            <a:ext cx="2752686" cy="2222169"/>
          </a:xfrm>
          <a:custGeom>
            <a:avLst/>
            <a:gdLst/>
            <a:ahLst/>
            <a:cxnLst/>
            <a:rect r="r" b="b" t="t" l="l"/>
            <a:pathLst>
              <a:path h="2222169" w="2752686">
                <a:moveTo>
                  <a:pt x="2752686" y="2222169"/>
                </a:moveTo>
                <a:lnTo>
                  <a:pt x="0" y="2222169"/>
                </a:lnTo>
                <a:lnTo>
                  <a:pt x="0" y="0"/>
                </a:lnTo>
                <a:lnTo>
                  <a:pt x="2752686" y="0"/>
                </a:lnTo>
                <a:lnTo>
                  <a:pt x="2752686" y="2222169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2404199">
            <a:off x="16894020" y="-396851"/>
            <a:ext cx="1883835" cy="3548319"/>
          </a:xfrm>
          <a:custGeom>
            <a:avLst/>
            <a:gdLst/>
            <a:ahLst/>
            <a:cxnLst/>
            <a:rect r="r" b="b" t="t" l="l"/>
            <a:pathLst>
              <a:path h="3548319" w="1883835">
                <a:moveTo>
                  <a:pt x="0" y="0"/>
                </a:moveTo>
                <a:lnTo>
                  <a:pt x="1883835" y="0"/>
                </a:lnTo>
                <a:lnTo>
                  <a:pt x="1883835" y="3548319"/>
                </a:lnTo>
                <a:lnTo>
                  <a:pt x="0" y="354831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true" rot="-2404199">
            <a:off x="-236170" y="7179340"/>
            <a:ext cx="1883835" cy="3548319"/>
          </a:xfrm>
          <a:custGeom>
            <a:avLst/>
            <a:gdLst/>
            <a:ahLst/>
            <a:cxnLst/>
            <a:rect r="r" b="b" t="t" l="l"/>
            <a:pathLst>
              <a:path h="3548319" w="1883835">
                <a:moveTo>
                  <a:pt x="1883835" y="3548320"/>
                </a:moveTo>
                <a:lnTo>
                  <a:pt x="0" y="3548320"/>
                </a:lnTo>
                <a:lnTo>
                  <a:pt x="0" y="0"/>
                </a:lnTo>
                <a:lnTo>
                  <a:pt x="1883835" y="0"/>
                </a:lnTo>
                <a:lnTo>
                  <a:pt x="1883835" y="354832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548061" y="5826229"/>
            <a:ext cx="1868879" cy="2326492"/>
          </a:xfrm>
          <a:custGeom>
            <a:avLst/>
            <a:gdLst/>
            <a:ahLst/>
            <a:cxnLst/>
            <a:rect r="r" b="b" t="t" l="l"/>
            <a:pathLst>
              <a:path h="2326492" w="1868879">
                <a:moveTo>
                  <a:pt x="0" y="0"/>
                </a:moveTo>
                <a:lnTo>
                  <a:pt x="1868878" y="0"/>
                </a:lnTo>
                <a:lnTo>
                  <a:pt x="1868878" y="2326492"/>
                </a:lnTo>
                <a:lnTo>
                  <a:pt x="0" y="232649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true" rot="0">
            <a:off x="17353561" y="2010935"/>
            <a:ext cx="1868879" cy="2326492"/>
          </a:xfrm>
          <a:custGeom>
            <a:avLst/>
            <a:gdLst/>
            <a:ahLst/>
            <a:cxnLst/>
            <a:rect r="r" b="b" t="t" l="l"/>
            <a:pathLst>
              <a:path h="2326492" w="1868879">
                <a:moveTo>
                  <a:pt x="1868878" y="2326492"/>
                </a:moveTo>
                <a:lnTo>
                  <a:pt x="0" y="2326492"/>
                </a:lnTo>
                <a:lnTo>
                  <a:pt x="0" y="0"/>
                </a:lnTo>
                <a:lnTo>
                  <a:pt x="1868878" y="0"/>
                </a:lnTo>
                <a:lnTo>
                  <a:pt x="1868878" y="2326492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1797023" y="9097815"/>
            <a:ext cx="4176037" cy="3264902"/>
          </a:xfrm>
          <a:custGeom>
            <a:avLst/>
            <a:gdLst/>
            <a:ahLst/>
            <a:cxnLst/>
            <a:rect r="r" b="b" t="t" l="l"/>
            <a:pathLst>
              <a:path h="3264902" w="4176037">
                <a:moveTo>
                  <a:pt x="0" y="0"/>
                </a:moveTo>
                <a:lnTo>
                  <a:pt x="4176037" y="0"/>
                </a:lnTo>
                <a:lnTo>
                  <a:pt x="4176037" y="3264902"/>
                </a:lnTo>
                <a:lnTo>
                  <a:pt x="0" y="326490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36188" y="267372"/>
            <a:ext cx="17315783" cy="10736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56"/>
              </a:lnSpc>
            </a:pPr>
            <a:r>
              <a:rPr lang="en-US" sz="8800" b="true">
                <a:solidFill>
                  <a:srgbClr val="000000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Descripción del Proyecto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-174321" y="1731221"/>
            <a:ext cx="7478922" cy="387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09"/>
              </a:lnSpc>
            </a:pPr>
            <a:r>
              <a:rPr lang="en-US" sz="3114" b="true">
                <a:solidFill>
                  <a:srgbClr val="FF3131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Situación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599998" y="2365071"/>
            <a:ext cx="6570086" cy="3699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Andika"/>
                <a:ea typeface="Andika"/>
                <a:cs typeface="Andika"/>
                <a:sym typeface="Andika"/>
              </a:rPr>
              <a:t>Se desarrollará Meetings, una plataforma de videollamadas con traducción y subtítulos en tiempo real para eliminar las barreras idiomáticas. </a:t>
            </a:r>
          </a:p>
          <a:p>
            <a:pPr algn="l">
              <a:lnSpc>
                <a:spcPts val="2940"/>
              </a:lnSpc>
            </a:pP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Andika"/>
                <a:ea typeface="Andika"/>
                <a:cs typeface="Andika"/>
                <a:sym typeface="Andika"/>
              </a:rPr>
              <a:t>Lo que Permitirá generar informes resumidos al finalizar cada reunión (según el plan de suscripción).</a:t>
            </a:r>
          </a:p>
          <a:p>
            <a:pPr algn="l">
              <a:lnSpc>
                <a:spcPts val="2940"/>
              </a:lnSpc>
            </a:pP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Andika"/>
                <a:ea typeface="Andika"/>
                <a:cs typeface="Andika"/>
                <a:sym typeface="Andika"/>
              </a:rPr>
              <a:t> La solución tendrá una versión web para los usuarios y una aplicación de escritorio para el administrador.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145580" y="1731221"/>
            <a:ext cx="7478922" cy="387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09"/>
              </a:lnSpc>
            </a:pPr>
            <a:r>
              <a:rPr lang="en-US" sz="3114" b="true">
                <a:solidFill>
                  <a:srgbClr val="FF3131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Solución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482056" y="2365071"/>
            <a:ext cx="6570086" cy="44424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Andika"/>
                <a:ea typeface="Andika"/>
                <a:cs typeface="Andika"/>
                <a:sym typeface="Andika"/>
              </a:rPr>
              <a:t>Hoy en día, las empresas que trabajan con personas de distintos países no pueden comunicarse bien por las barreras de distintos idiomas.</a:t>
            </a:r>
          </a:p>
          <a:p>
            <a:pPr algn="l">
              <a:lnSpc>
                <a:spcPts val="2940"/>
              </a:lnSpc>
            </a:pP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Andika"/>
                <a:ea typeface="Andika"/>
                <a:cs typeface="Andika"/>
                <a:sym typeface="Andika"/>
              </a:rPr>
              <a:t> Las plataformas actuales no ofrecen traducción en tiempo real ni resúmenes integrados, obligando a usar varias herramientas a la vez o contratar intérpretes.</a:t>
            </a:r>
          </a:p>
          <a:p>
            <a:pPr algn="l">
              <a:lnSpc>
                <a:spcPts val="2940"/>
              </a:lnSpc>
            </a:pP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Andika"/>
                <a:ea typeface="Andika"/>
                <a:cs typeface="Andika"/>
                <a:sym typeface="Andika"/>
              </a:rPr>
              <a:t> Esto genera más costos, más confusión y reuniones menos eficientes.</a:t>
            </a:r>
          </a:p>
          <a:p>
            <a:pPr algn="l">
              <a:lnSpc>
                <a:spcPts val="2940"/>
              </a:lnSpc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FC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404199">
            <a:off x="16120074" y="-1255373"/>
            <a:ext cx="1883835" cy="3548319"/>
          </a:xfrm>
          <a:custGeom>
            <a:avLst/>
            <a:gdLst/>
            <a:ahLst/>
            <a:cxnLst/>
            <a:rect r="r" b="b" t="t" l="l"/>
            <a:pathLst>
              <a:path h="3548319" w="1883835">
                <a:moveTo>
                  <a:pt x="0" y="0"/>
                </a:moveTo>
                <a:lnTo>
                  <a:pt x="1883835" y="0"/>
                </a:lnTo>
                <a:lnTo>
                  <a:pt x="1883835" y="3548319"/>
                </a:lnTo>
                <a:lnTo>
                  <a:pt x="0" y="35483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548061" y="-190536"/>
            <a:ext cx="1868879" cy="2326492"/>
          </a:xfrm>
          <a:custGeom>
            <a:avLst/>
            <a:gdLst/>
            <a:ahLst/>
            <a:cxnLst/>
            <a:rect r="r" b="b" t="t" l="l"/>
            <a:pathLst>
              <a:path h="2326492" w="1868879">
                <a:moveTo>
                  <a:pt x="0" y="0"/>
                </a:moveTo>
                <a:lnTo>
                  <a:pt x="1868878" y="0"/>
                </a:lnTo>
                <a:lnTo>
                  <a:pt x="1868878" y="2326492"/>
                </a:lnTo>
                <a:lnTo>
                  <a:pt x="0" y="23264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true" rot="0">
            <a:off x="16324861" y="1373318"/>
            <a:ext cx="1868879" cy="2326492"/>
          </a:xfrm>
          <a:custGeom>
            <a:avLst/>
            <a:gdLst/>
            <a:ahLst/>
            <a:cxnLst/>
            <a:rect r="r" b="b" t="t" l="l"/>
            <a:pathLst>
              <a:path h="2326492" w="1868879">
                <a:moveTo>
                  <a:pt x="1868878" y="2326492"/>
                </a:moveTo>
                <a:lnTo>
                  <a:pt x="0" y="2326492"/>
                </a:lnTo>
                <a:lnTo>
                  <a:pt x="0" y="0"/>
                </a:lnTo>
                <a:lnTo>
                  <a:pt x="1868878" y="0"/>
                </a:lnTo>
                <a:lnTo>
                  <a:pt x="1868878" y="2326492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435063" y="4688934"/>
            <a:ext cx="1456596" cy="1686363"/>
          </a:xfrm>
          <a:custGeom>
            <a:avLst/>
            <a:gdLst/>
            <a:ahLst/>
            <a:cxnLst/>
            <a:rect r="r" b="b" t="t" l="l"/>
            <a:pathLst>
              <a:path h="1686363" w="1456596">
                <a:moveTo>
                  <a:pt x="0" y="0"/>
                </a:moveTo>
                <a:lnTo>
                  <a:pt x="1456597" y="0"/>
                </a:lnTo>
                <a:lnTo>
                  <a:pt x="1456597" y="1686363"/>
                </a:lnTo>
                <a:lnTo>
                  <a:pt x="0" y="168636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539153" y="8164454"/>
            <a:ext cx="1892002" cy="1638947"/>
          </a:xfrm>
          <a:custGeom>
            <a:avLst/>
            <a:gdLst/>
            <a:ahLst/>
            <a:cxnLst/>
            <a:rect r="r" b="b" t="t" l="l"/>
            <a:pathLst>
              <a:path h="1638947" w="1892002">
                <a:moveTo>
                  <a:pt x="0" y="0"/>
                </a:moveTo>
                <a:lnTo>
                  <a:pt x="1892002" y="0"/>
                </a:lnTo>
                <a:lnTo>
                  <a:pt x="1892002" y="1638947"/>
                </a:lnTo>
                <a:lnTo>
                  <a:pt x="0" y="163894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576045" y="8158698"/>
            <a:ext cx="1640591" cy="1644703"/>
          </a:xfrm>
          <a:custGeom>
            <a:avLst/>
            <a:gdLst/>
            <a:ahLst/>
            <a:cxnLst/>
            <a:rect r="r" b="b" t="t" l="l"/>
            <a:pathLst>
              <a:path h="1644703" w="1640591">
                <a:moveTo>
                  <a:pt x="0" y="0"/>
                </a:moveTo>
                <a:lnTo>
                  <a:pt x="1640591" y="0"/>
                </a:lnTo>
                <a:lnTo>
                  <a:pt x="1640591" y="1644703"/>
                </a:lnTo>
                <a:lnTo>
                  <a:pt x="0" y="164470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1857691" y="3515238"/>
            <a:ext cx="620507" cy="757872"/>
          </a:xfrm>
          <a:custGeom>
            <a:avLst/>
            <a:gdLst/>
            <a:ahLst/>
            <a:cxnLst/>
            <a:rect r="r" b="b" t="t" l="l"/>
            <a:pathLst>
              <a:path h="757872" w="620507">
                <a:moveTo>
                  <a:pt x="0" y="0"/>
                </a:moveTo>
                <a:lnTo>
                  <a:pt x="620508" y="0"/>
                </a:lnTo>
                <a:lnTo>
                  <a:pt x="620508" y="757872"/>
                </a:lnTo>
                <a:lnTo>
                  <a:pt x="0" y="75787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697460" y="4650165"/>
            <a:ext cx="1657543" cy="1657543"/>
          </a:xfrm>
          <a:custGeom>
            <a:avLst/>
            <a:gdLst/>
            <a:ahLst/>
            <a:cxnLst/>
            <a:rect r="r" b="b" t="t" l="l"/>
            <a:pathLst>
              <a:path h="1657543" w="1657543">
                <a:moveTo>
                  <a:pt x="0" y="0"/>
                </a:moveTo>
                <a:lnTo>
                  <a:pt x="1657543" y="0"/>
                </a:lnTo>
                <a:lnTo>
                  <a:pt x="1657543" y="1657543"/>
                </a:lnTo>
                <a:lnTo>
                  <a:pt x="0" y="1657543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6891660" y="123825"/>
            <a:ext cx="4504681" cy="4819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79"/>
              </a:lnSpc>
            </a:pPr>
            <a:r>
              <a:rPr lang="en-US" b="true" sz="3999">
                <a:solidFill>
                  <a:srgbClr val="3E834C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Objetivo General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430309" y="2471795"/>
            <a:ext cx="5427382" cy="4819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79"/>
              </a:lnSpc>
            </a:pPr>
            <a:r>
              <a:rPr lang="en-US" b="true" sz="3999">
                <a:solidFill>
                  <a:srgbClr val="E30000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Objetivos Específicos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037772" y="681237"/>
            <a:ext cx="14020648" cy="13349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92"/>
              </a:lnSpc>
              <a:spcBef>
                <a:spcPct val="0"/>
              </a:spcBef>
            </a:pPr>
            <a:r>
              <a:rPr lang="en-US" b="true" sz="2566">
                <a:solidFill>
                  <a:srgbClr val="000000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Desarrollar una plataforma de videollamadas profesional que permita la comunicación multilingüe, mediante traducción en tiempo real, subtítulos automáticos y generación de informes resumidos, orientada al entorno empresarial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95963" y="3574904"/>
            <a:ext cx="1980667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true">
                <a:solidFill>
                  <a:srgbClr val="000000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Tecnología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49720" y="7249515"/>
            <a:ext cx="1434666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true">
                <a:solidFill>
                  <a:srgbClr val="000000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Gestión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604018" y="3633135"/>
            <a:ext cx="3444204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b="true" sz="3000">
                <a:solidFill>
                  <a:srgbClr val="000000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Seguridad y pagos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168850" y="7937439"/>
            <a:ext cx="4612238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b="true" sz="3000">
                <a:solidFill>
                  <a:srgbClr val="000000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Experiencia de usuarios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16435" y="4051010"/>
            <a:ext cx="6775225" cy="22303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54044" indent="-277022" lvl="1">
              <a:lnSpc>
                <a:spcPts val="3592"/>
              </a:lnSpc>
              <a:buFont typeface="Arial"/>
              <a:buChar char="•"/>
            </a:pPr>
            <a:r>
              <a:rPr lang="en-US" sz="2566">
                <a:solidFill>
                  <a:srgbClr val="00000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Traducción simultánea en tiempo real y subtítulos automáticos.</a:t>
            </a:r>
          </a:p>
          <a:p>
            <a:pPr algn="l">
              <a:lnSpc>
                <a:spcPts val="3592"/>
              </a:lnSpc>
            </a:pPr>
          </a:p>
          <a:p>
            <a:pPr algn="l" marL="554044" indent="-277022" lvl="1">
              <a:lnSpc>
                <a:spcPts val="3592"/>
              </a:lnSpc>
              <a:buFont typeface="Arial"/>
              <a:buChar char="•"/>
            </a:pPr>
            <a:r>
              <a:rPr lang="en-US" sz="2566">
                <a:solidFill>
                  <a:srgbClr val="00000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Videollamadas de alta calidad (WebRTC/WebSocket).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70192" y="7823770"/>
            <a:ext cx="8260963" cy="17826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54044" indent="-277022" lvl="1">
              <a:lnSpc>
                <a:spcPts val="3592"/>
              </a:lnSpc>
              <a:buFont typeface="Arial"/>
              <a:buChar char="•"/>
            </a:pPr>
            <a:r>
              <a:rPr lang="en-US" sz="2566">
                <a:solidFill>
                  <a:srgbClr val="00000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Mantenedores administrativos para usuarios, perfiles, salas, idiomas y planes.</a:t>
            </a:r>
          </a:p>
          <a:p>
            <a:pPr algn="l">
              <a:lnSpc>
                <a:spcPts val="3592"/>
              </a:lnSpc>
            </a:pPr>
          </a:p>
          <a:p>
            <a:pPr algn="l" marL="554044" indent="-277022" lvl="1">
              <a:lnSpc>
                <a:spcPts val="3592"/>
              </a:lnSpc>
              <a:buFont typeface="Arial"/>
              <a:buChar char="•"/>
            </a:pPr>
            <a:r>
              <a:rPr lang="en-US" sz="2566">
                <a:solidFill>
                  <a:srgbClr val="00000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Base de datos segura y estructurada.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2168850" y="8511694"/>
            <a:ext cx="4020385" cy="8873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54044" indent="-277022" lvl="1">
              <a:lnSpc>
                <a:spcPts val="3592"/>
              </a:lnSpc>
              <a:buFont typeface="Arial"/>
              <a:buChar char="•"/>
            </a:pPr>
            <a:r>
              <a:rPr lang="en-US" sz="2566">
                <a:solidFill>
                  <a:srgbClr val="00000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Interfaz responsiva y multiplataforma.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2168850" y="4161917"/>
            <a:ext cx="5234555" cy="22303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54044" indent="-277022" lvl="1">
              <a:lnSpc>
                <a:spcPts val="3592"/>
              </a:lnSpc>
              <a:buFont typeface="Arial"/>
              <a:buChar char="•"/>
            </a:pPr>
            <a:r>
              <a:rPr lang="en-US" sz="2566">
                <a:solidFill>
                  <a:srgbClr val="00000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Autenticación, roles y cifrado de datos.</a:t>
            </a:r>
          </a:p>
          <a:p>
            <a:pPr algn="l">
              <a:lnSpc>
                <a:spcPts val="3592"/>
              </a:lnSpc>
            </a:pPr>
          </a:p>
          <a:p>
            <a:pPr algn="l" marL="554044" indent="-277022" lvl="1">
              <a:lnSpc>
                <a:spcPts val="3592"/>
              </a:lnSpc>
              <a:buFont typeface="Arial"/>
              <a:buChar char="•"/>
            </a:pPr>
            <a:r>
              <a:rPr lang="en-US" sz="2566">
                <a:solidFill>
                  <a:srgbClr val="00000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Pasarela de pago para suscripciones.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FC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978604" y="7960311"/>
            <a:ext cx="7306837" cy="5539911"/>
          </a:xfrm>
          <a:custGeom>
            <a:avLst/>
            <a:gdLst/>
            <a:ahLst/>
            <a:cxnLst/>
            <a:rect r="r" b="b" t="t" l="l"/>
            <a:pathLst>
              <a:path h="5539911" w="7306837">
                <a:moveTo>
                  <a:pt x="0" y="0"/>
                </a:moveTo>
                <a:lnTo>
                  <a:pt x="7306837" y="0"/>
                </a:lnTo>
                <a:lnTo>
                  <a:pt x="7306837" y="5539911"/>
                </a:lnTo>
                <a:lnTo>
                  <a:pt x="0" y="55399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0">
            <a:off x="16310919" y="7550481"/>
            <a:ext cx="2752686" cy="2222169"/>
          </a:xfrm>
          <a:custGeom>
            <a:avLst/>
            <a:gdLst/>
            <a:ahLst/>
            <a:cxnLst/>
            <a:rect r="r" b="b" t="t" l="l"/>
            <a:pathLst>
              <a:path h="2222169" w="2752686">
                <a:moveTo>
                  <a:pt x="2752686" y="2222169"/>
                </a:moveTo>
                <a:lnTo>
                  <a:pt x="0" y="2222169"/>
                </a:lnTo>
                <a:lnTo>
                  <a:pt x="0" y="0"/>
                </a:lnTo>
                <a:lnTo>
                  <a:pt x="2752686" y="0"/>
                </a:lnTo>
                <a:lnTo>
                  <a:pt x="2752686" y="2222169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2404199">
            <a:off x="16894020" y="-396851"/>
            <a:ext cx="1883835" cy="3548319"/>
          </a:xfrm>
          <a:custGeom>
            <a:avLst/>
            <a:gdLst/>
            <a:ahLst/>
            <a:cxnLst/>
            <a:rect r="r" b="b" t="t" l="l"/>
            <a:pathLst>
              <a:path h="3548319" w="1883835">
                <a:moveTo>
                  <a:pt x="0" y="0"/>
                </a:moveTo>
                <a:lnTo>
                  <a:pt x="1883835" y="0"/>
                </a:lnTo>
                <a:lnTo>
                  <a:pt x="1883835" y="3548319"/>
                </a:lnTo>
                <a:lnTo>
                  <a:pt x="0" y="354831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true" rot="0">
            <a:off x="17353561" y="2010935"/>
            <a:ext cx="1868879" cy="2326492"/>
          </a:xfrm>
          <a:custGeom>
            <a:avLst/>
            <a:gdLst/>
            <a:ahLst/>
            <a:cxnLst/>
            <a:rect r="r" b="b" t="t" l="l"/>
            <a:pathLst>
              <a:path h="2326492" w="1868879">
                <a:moveTo>
                  <a:pt x="1868878" y="2326492"/>
                </a:moveTo>
                <a:lnTo>
                  <a:pt x="0" y="2326492"/>
                </a:lnTo>
                <a:lnTo>
                  <a:pt x="0" y="0"/>
                </a:lnTo>
                <a:lnTo>
                  <a:pt x="1868878" y="0"/>
                </a:lnTo>
                <a:lnTo>
                  <a:pt x="1868878" y="2326492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797023" y="9097815"/>
            <a:ext cx="4176037" cy="3264902"/>
          </a:xfrm>
          <a:custGeom>
            <a:avLst/>
            <a:gdLst/>
            <a:ahLst/>
            <a:cxnLst/>
            <a:rect r="r" b="b" t="t" l="l"/>
            <a:pathLst>
              <a:path h="3264902" w="4176037">
                <a:moveTo>
                  <a:pt x="0" y="0"/>
                </a:moveTo>
                <a:lnTo>
                  <a:pt x="4176037" y="0"/>
                </a:lnTo>
                <a:lnTo>
                  <a:pt x="4176037" y="3264902"/>
                </a:lnTo>
                <a:lnTo>
                  <a:pt x="0" y="326490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606398" y="304800"/>
            <a:ext cx="13075205" cy="11959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13"/>
              </a:lnSpc>
            </a:pPr>
            <a:r>
              <a:rPr lang="en-US" sz="9900" b="true">
                <a:solidFill>
                  <a:srgbClr val="000000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Alcances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431797" y="1861337"/>
            <a:ext cx="7478922" cy="387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09"/>
              </a:lnSpc>
            </a:pPr>
            <a:r>
              <a:rPr lang="en-US" sz="3114" b="true">
                <a:solidFill>
                  <a:srgbClr val="FF3131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¿Qué hace el sistema?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743517" y="4587279"/>
            <a:ext cx="7478922" cy="387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09"/>
              </a:lnSpc>
            </a:pPr>
            <a:r>
              <a:rPr lang="en-US" sz="3114" b="true">
                <a:solidFill>
                  <a:srgbClr val="FF3131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¿Qué No hace?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97621" y="6456007"/>
            <a:ext cx="7478922" cy="387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09"/>
              </a:lnSpc>
            </a:pPr>
            <a:r>
              <a:rPr lang="en-US" sz="3114" b="true">
                <a:solidFill>
                  <a:srgbClr val="FF3131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Otros alcances o restricciones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71887" y="2485768"/>
            <a:ext cx="9694634" cy="28817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61"/>
              </a:lnSpc>
            </a:pPr>
            <a:r>
              <a:rPr lang="en-US" sz="2044" b="true">
                <a:solidFill>
                  <a:srgbClr val="000000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El alcance del sistema Meetings App permite realizar videollamadas con traducción automática, subtítulos en vivo e informes resumidos para suscriptores. Incluye una aplicación web para usuarios y una aplicación de escritorio para el administrador, donde se gestionan salas, usuarios, reuniones, idiomas, notificaciones y suscripciones. Además, integra APIs de pago como Transbank o MercadoPago y utiliza Azure AI Speech para la traducción en tiempo real</a:t>
            </a:r>
          </a:p>
          <a:p>
            <a:pPr algn="l">
              <a:lnSpc>
                <a:spcPts val="2861"/>
              </a:lnSpc>
              <a:spcBef>
                <a:spcPct val="0"/>
              </a:spcBef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9436792" y="5091471"/>
            <a:ext cx="8250470" cy="2111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true">
                <a:solidFill>
                  <a:srgbClr val="000000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En cuanto a los límites del alcance, el sistema no incluye traducción de documentos, interpretación humana ni aplicaciones móviles en esta versión. Esas funcionalidades quedan consideradas como posibles mejoras futuras.</a:t>
            </a:r>
          </a:p>
          <a:p>
            <a:pPr algn="ctr">
              <a:lnSpc>
                <a:spcPts val="2800"/>
              </a:lnSpc>
            </a:pPr>
          </a:p>
          <a:p>
            <a:pPr algn="ctr">
              <a:lnSpc>
                <a:spcPts val="2800"/>
              </a:lnSpc>
              <a:spcBef>
                <a:spcPct val="0"/>
              </a:spcBef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697621" y="7045215"/>
            <a:ext cx="7072240" cy="26739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79"/>
              </a:lnSpc>
            </a:pPr>
          </a:p>
          <a:p>
            <a:pPr algn="l">
              <a:lnSpc>
                <a:spcPts val="2800"/>
              </a:lnSpc>
            </a:pPr>
            <a:r>
              <a:rPr lang="en-US" sz="2000" b="true">
                <a:solidFill>
                  <a:srgbClr val="000000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Utilizamos una metodología híbrida porque el proyecto exigía una planificación estructurada por etapas (planificación, análisis y diseño, desarrollo, pruebas y cierre), y una arquitectura en capas para cumplir metas de calidad como modificabilidad, seguridad y reuso.</a:t>
            </a:r>
          </a:p>
          <a:p>
            <a:pPr algn="l">
              <a:lnSpc>
                <a:spcPts val="2800"/>
              </a:lnSpc>
            </a:pPr>
          </a:p>
          <a:p>
            <a:pPr algn="l">
              <a:lnSpc>
                <a:spcPts val="280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FC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088864" y="8152367"/>
            <a:ext cx="6025281" cy="892123"/>
            <a:chOff x="0" y="0"/>
            <a:chExt cx="1586905" cy="23496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586905" cy="234962"/>
            </a:xfrm>
            <a:custGeom>
              <a:avLst/>
              <a:gdLst/>
              <a:ahLst/>
              <a:cxnLst/>
              <a:rect r="r" b="b" t="t" l="l"/>
              <a:pathLst>
                <a:path h="234962" w="1586905">
                  <a:moveTo>
                    <a:pt x="65530" y="0"/>
                  </a:moveTo>
                  <a:lnTo>
                    <a:pt x="1521375" y="0"/>
                  </a:lnTo>
                  <a:cubicBezTo>
                    <a:pt x="1557566" y="0"/>
                    <a:pt x="1586905" y="29339"/>
                    <a:pt x="1586905" y="65530"/>
                  </a:cubicBezTo>
                  <a:lnTo>
                    <a:pt x="1586905" y="169432"/>
                  </a:lnTo>
                  <a:cubicBezTo>
                    <a:pt x="1586905" y="205624"/>
                    <a:pt x="1557566" y="234962"/>
                    <a:pt x="1521375" y="234962"/>
                  </a:cubicBezTo>
                  <a:lnTo>
                    <a:pt x="65530" y="234962"/>
                  </a:lnTo>
                  <a:cubicBezTo>
                    <a:pt x="29339" y="234962"/>
                    <a:pt x="0" y="205624"/>
                    <a:pt x="0" y="169432"/>
                  </a:cubicBezTo>
                  <a:lnTo>
                    <a:pt x="0" y="65530"/>
                  </a:lnTo>
                  <a:cubicBezTo>
                    <a:pt x="0" y="29339"/>
                    <a:pt x="29339" y="0"/>
                    <a:pt x="65530" y="0"/>
                  </a:cubicBezTo>
                  <a:close/>
                </a:path>
              </a:pathLst>
            </a:custGeom>
            <a:solidFill>
              <a:srgbClr val="26D170"/>
            </a:solidFill>
            <a:ln cap="rnd">
              <a:noFill/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586905" cy="2921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592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223986" y="5059847"/>
            <a:ext cx="7985139" cy="393435"/>
            <a:chOff x="0" y="0"/>
            <a:chExt cx="2103082" cy="10362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03082" cy="103621"/>
            </a:xfrm>
            <a:custGeom>
              <a:avLst/>
              <a:gdLst/>
              <a:ahLst/>
              <a:cxnLst/>
              <a:rect r="r" b="b" t="t" l="l"/>
              <a:pathLst>
                <a:path h="103621" w="2103082">
                  <a:moveTo>
                    <a:pt x="49447" y="0"/>
                  </a:moveTo>
                  <a:lnTo>
                    <a:pt x="2053635" y="0"/>
                  </a:lnTo>
                  <a:cubicBezTo>
                    <a:pt x="2080944" y="0"/>
                    <a:pt x="2103082" y="22138"/>
                    <a:pt x="2103082" y="49447"/>
                  </a:cubicBezTo>
                  <a:lnTo>
                    <a:pt x="2103082" y="54174"/>
                  </a:lnTo>
                  <a:cubicBezTo>
                    <a:pt x="2103082" y="67288"/>
                    <a:pt x="2097872" y="79865"/>
                    <a:pt x="2088599" y="89138"/>
                  </a:cubicBezTo>
                  <a:cubicBezTo>
                    <a:pt x="2079326" y="98411"/>
                    <a:pt x="2066749" y="103621"/>
                    <a:pt x="2053635" y="103621"/>
                  </a:cubicBezTo>
                  <a:lnTo>
                    <a:pt x="49447" y="103621"/>
                  </a:lnTo>
                  <a:cubicBezTo>
                    <a:pt x="36333" y="103621"/>
                    <a:pt x="23756" y="98411"/>
                    <a:pt x="14483" y="89138"/>
                  </a:cubicBezTo>
                  <a:cubicBezTo>
                    <a:pt x="5210" y="79865"/>
                    <a:pt x="0" y="67288"/>
                    <a:pt x="0" y="54174"/>
                  </a:cubicBezTo>
                  <a:lnTo>
                    <a:pt x="0" y="49447"/>
                  </a:lnTo>
                  <a:cubicBezTo>
                    <a:pt x="0" y="36333"/>
                    <a:pt x="5210" y="23756"/>
                    <a:pt x="14483" y="14483"/>
                  </a:cubicBezTo>
                  <a:cubicBezTo>
                    <a:pt x="23756" y="5210"/>
                    <a:pt x="36333" y="0"/>
                    <a:pt x="49447" y="0"/>
                  </a:cubicBezTo>
                  <a:close/>
                </a:path>
              </a:pathLst>
            </a:custGeom>
            <a:solidFill>
              <a:srgbClr val="66BB6A"/>
            </a:solidFill>
            <a:ln cap="rnd">
              <a:noFill/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2103082" cy="1607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592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215926" y="3002119"/>
            <a:ext cx="6282831" cy="798391"/>
            <a:chOff x="0" y="0"/>
            <a:chExt cx="1654737" cy="21027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654737" cy="210276"/>
            </a:xfrm>
            <a:custGeom>
              <a:avLst/>
              <a:gdLst/>
              <a:ahLst/>
              <a:cxnLst/>
              <a:rect r="r" b="b" t="t" l="l"/>
              <a:pathLst>
                <a:path h="210276" w="1654737">
                  <a:moveTo>
                    <a:pt x="62844" y="0"/>
                  </a:moveTo>
                  <a:lnTo>
                    <a:pt x="1591893" y="0"/>
                  </a:lnTo>
                  <a:cubicBezTo>
                    <a:pt x="1608561" y="0"/>
                    <a:pt x="1624545" y="6621"/>
                    <a:pt x="1636331" y="18407"/>
                  </a:cubicBezTo>
                  <a:cubicBezTo>
                    <a:pt x="1648116" y="30192"/>
                    <a:pt x="1654737" y="46177"/>
                    <a:pt x="1654737" y="62844"/>
                  </a:cubicBezTo>
                  <a:lnTo>
                    <a:pt x="1654737" y="147432"/>
                  </a:lnTo>
                  <a:cubicBezTo>
                    <a:pt x="1654737" y="182140"/>
                    <a:pt x="1626601" y="210276"/>
                    <a:pt x="1591893" y="210276"/>
                  </a:cubicBezTo>
                  <a:lnTo>
                    <a:pt x="62844" y="210276"/>
                  </a:lnTo>
                  <a:cubicBezTo>
                    <a:pt x="46177" y="210276"/>
                    <a:pt x="30192" y="203655"/>
                    <a:pt x="18407" y="191869"/>
                  </a:cubicBezTo>
                  <a:cubicBezTo>
                    <a:pt x="6621" y="180084"/>
                    <a:pt x="0" y="164099"/>
                    <a:pt x="0" y="147432"/>
                  </a:cubicBezTo>
                  <a:lnTo>
                    <a:pt x="0" y="62844"/>
                  </a:lnTo>
                  <a:cubicBezTo>
                    <a:pt x="0" y="28136"/>
                    <a:pt x="28136" y="0"/>
                    <a:pt x="62844" y="0"/>
                  </a:cubicBezTo>
                  <a:close/>
                </a:path>
              </a:pathLst>
            </a:custGeom>
            <a:solidFill>
              <a:srgbClr val="66BB6A"/>
            </a:solidFill>
            <a:ln cap="rnd">
              <a:noFill/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1654737" cy="2674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592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215926" y="4023684"/>
            <a:ext cx="6519626" cy="797774"/>
            <a:chOff x="0" y="0"/>
            <a:chExt cx="1716290" cy="21001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716290" cy="210014"/>
            </a:xfrm>
            <a:custGeom>
              <a:avLst/>
              <a:gdLst/>
              <a:ahLst/>
              <a:cxnLst/>
              <a:rect r="r" b="b" t="t" l="l"/>
              <a:pathLst>
                <a:path h="210014" w="1716290">
                  <a:moveTo>
                    <a:pt x="60561" y="0"/>
                  </a:moveTo>
                  <a:lnTo>
                    <a:pt x="1655729" y="0"/>
                  </a:lnTo>
                  <a:cubicBezTo>
                    <a:pt x="1689176" y="0"/>
                    <a:pt x="1716290" y="27114"/>
                    <a:pt x="1716290" y="60561"/>
                  </a:cubicBezTo>
                  <a:lnTo>
                    <a:pt x="1716290" y="149452"/>
                  </a:lnTo>
                  <a:cubicBezTo>
                    <a:pt x="1716290" y="182900"/>
                    <a:pt x="1689176" y="210014"/>
                    <a:pt x="1655729" y="210014"/>
                  </a:cubicBezTo>
                  <a:lnTo>
                    <a:pt x="60561" y="210014"/>
                  </a:lnTo>
                  <a:cubicBezTo>
                    <a:pt x="27114" y="210014"/>
                    <a:pt x="0" y="182900"/>
                    <a:pt x="0" y="149452"/>
                  </a:cubicBezTo>
                  <a:lnTo>
                    <a:pt x="0" y="60561"/>
                  </a:lnTo>
                  <a:cubicBezTo>
                    <a:pt x="0" y="27114"/>
                    <a:pt x="27114" y="0"/>
                    <a:pt x="60561" y="0"/>
                  </a:cubicBezTo>
                  <a:close/>
                </a:path>
              </a:pathLst>
            </a:custGeom>
            <a:solidFill>
              <a:srgbClr val="66BB6A"/>
            </a:solidFill>
            <a:ln cap="rnd">
              <a:noFill/>
              <a:prstDash val="solid"/>
              <a:round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57150"/>
              <a:ext cx="1716290" cy="2671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592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0534725" y="1724368"/>
            <a:ext cx="7753275" cy="830168"/>
            <a:chOff x="0" y="0"/>
            <a:chExt cx="2042015" cy="218645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042015" cy="218645"/>
            </a:xfrm>
            <a:custGeom>
              <a:avLst/>
              <a:gdLst/>
              <a:ahLst/>
              <a:cxnLst/>
              <a:rect r="r" b="b" t="t" l="l"/>
              <a:pathLst>
                <a:path h="218645" w="2042015">
                  <a:moveTo>
                    <a:pt x="50925" y="0"/>
                  </a:moveTo>
                  <a:lnTo>
                    <a:pt x="1991090" y="0"/>
                  </a:lnTo>
                  <a:cubicBezTo>
                    <a:pt x="2004596" y="0"/>
                    <a:pt x="2017549" y="5365"/>
                    <a:pt x="2027099" y="14916"/>
                  </a:cubicBezTo>
                  <a:cubicBezTo>
                    <a:pt x="2036650" y="24466"/>
                    <a:pt x="2042015" y="37419"/>
                    <a:pt x="2042015" y="50925"/>
                  </a:cubicBezTo>
                  <a:lnTo>
                    <a:pt x="2042015" y="167720"/>
                  </a:lnTo>
                  <a:cubicBezTo>
                    <a:pt x="2042015" y="195845"/>
                    <a:pt x="2019215" y="218645"/>
                    <a:pt x="1991090" y="218645"/>
                  </a:cubicBezTo>
                  <a:lnTo>
                    <a:pt x="50925" y="218645"/>
                  </a:lnTo>
                  <a:cubicBezTo>
                    <a:pt x="22800" y="218645"/>
                    <a:pt x="0" y="195845"/>
                    <a:pt x="0" y="167720"/>
                  </a:cubicBezTo>
                  <a:lnTo>
                    <a:pt x="0" y="50925"/>
                  </a:lnTo>
                  <a:cubicBezTo>
                    <a:pt x="0" y="22800"/>
                    <a:pt x="22800" y="0"/>
                    <a:pt x="50925" y="0"/>
                  </a:cubicBezTo>
                  <a:close/>
                </a:path>
              </a:pathLst>
            </a:custGeom>
            <a:solidFill>
              <a:srgbClr val="66BB6A"/>
            </a:solidFill>
            <a:ln cap="rnd">
              <a:noFill/>
              <a:prstDash val="solid"/>
              <a:round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57150"/>
              <a:ext cx="2042015" cy="27579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592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1400626" y="3007879"/>
            <a:ext cx="6744410" cy="393435"/>
            <a:chOff x="0" y="0"/>
            <a:chExt cx="1776305" cy="103621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776305" cy="103621"/>
            </a:xfrm>
            <a:custGeom>
              <a:avLst/>
              <a:gdLst/>
              <a:ahLst/>
              <a:cxnLst/>
              <a:rect r="r" b="b" t="t" l="l"/>
              <a:pathLst>
                <a:path h="103621" w="1776305">
                  <a:moveTo>
                    <a:pt x="51810" y="0"/>
                  </a:moveTo>
                  <a:lnTo>
                    <a:pt x="1724495" y="0"/>
                  </a:lnTo>
                  <a:cubicBezTo>
                    <a:pt x="1753109" y="0"/>
                    <a:pt x="1776305" y="23196"/>
                    <a:pt x="1776305" y="51810"/>
                  </a:cubicBezTo>
                  <a:lnTo>
                    <a:pt x="1776305" y="51810"/>
                  </a:lnTo>
                  <a:cubicBezTo>
                    <a:pt x="1776305" y="80425"/>
                    <a:pt x="1753109" y="103621"/>
                    <a:pt x="1724495" y="103621"/>
                  </a:cubicBezTo>
                  <a:lnTo>
                    <a:pt x="51810" y="103621"/>
                  </a:lnTo>
                  <a:cubicBezTo>
                    <a:pt x="23196" y="103621"/>
                    <a:pt x="0" y="80425"/>
                    <a:pt x="0" y="51810"/>
                  </a:cubicBezTo>
                  <a:lnTo>
                    <a:pt x="0" y="51810"/>
                  </a:lnTo>
                  <a:cubicBezTo>
                    <a:pt x="0" y="23196"/>
                    <a:pt x="23196" y="0"/>
                    <a:pt x="51810" y="0"/>
                  </a:cubicBezTo>
                  <a:close/>
                </a:path>
              </a:pathLst>
            </a:custGeom>
            <a:solidFill>
              <a:srgbClr val="66BB6A"/>
            </a:solidFill>
            <a:ln cap="rnd">
              <a:noFill/>
              <a:prstDash val="solid"/>
              <a:round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57150"/>
              <a:ext cx="1776305" cy="1607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592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2091802" y="4010056"/>
            <a:ext cx="6196198" cy="393435"/>
            <a:chOff x="0" y="0"/>
            <a:chExt cx="1631920" cy="103621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631921" cy="103621"/>
            </a:xfrm>
            <a:custGeom>
              <a:avLst/>
              <a:gdLst/>
              <a:ahLst/>
              <a:cxnLst/>
              <a:rect r="r" b="b" t="t" l="l"/>
              <a:pathLst>
                <a:path h="103621" w="1631921">
                  <a:moveTo>
                    <a:pt x="51810" y="0"/>
                  </a:moveTo>
                  <a:lnTo>
                    <a:pt x="1580110" y="0"/>
                  </a:lnTo>
                  <a:cubicBezTo>
                    <a:pt x="1608724" y="0"/>
                    <a:pt x="1631921" y="23196"/>
                    <a:pt x="1631921" y="51810"/>
                  </a:cubicBezTo>
                  <a:lnTo>
                    <a:pt x="1631921" y="51810"/>
                  </a:lnTo>
                  <a:cubicBezTo>
                    <a:pt x="1631921" y="80425"/>
                    <a:pt x="1608724" y="103621"/>
                    <a:pt x="1580110" y="103621"/>
                  </a:cubicBezTo>
                  <a:lnTo>
                    <a:pt x="51810" y="103621"/>
                  </a:lnTo>
                  <a:cubicBezTo>
                    <a:pt x="23196" y="103621"/>
                    <a:pt x="0" y="80425"/>
                    <a:pt x="0" y="51810"/>
                  </a:cubicBezTo>
                  <a:lnTo>
                    <a:pt x="0" y="51810"/>
                  </a:lnTo>
                  <a:cubicBezTo>
                    <a:pt x="0" y="23196"/>
                    <a:pt x="23196" y="0"/>
                    <a:pt x="51810" y="0"/>
                  </a:cubicBezTo>
                  <a:close/>
                </a:path>
              </a:pathLst>
            </a:custGeom>
            <a:solidFill>
              <a:srgbClr val="66BB6A"/>
            </a:solidFill>
            <a:ln cap="rnd">
              <a:noFill/>
              <a:prstDash val="solid"/>
              <a:round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-57150"/>
              <a:ext cx="1631920" cy="1607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592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2592721" y="4847006"/>
            <a:ext cx="5552315" cy="425683"/>
            <a:chOff x="0" y="0"/>
            <a:chExt cx="1462338" cy="112114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462338" cy="112114"/>
            </a:xfrm>
            <a:custGeom>
              <a:avLst/>
              <a:gdLst/>
              <a:ahLst/>
              <a:cxnLst/>
              <a:rect r="r" b="b" t="t" l="l"/>
              <a:pathLst>
                <a:path h="112114" w="1462338">
                  <a:moveTo>
                    <a:pt x="56057" y="0"/>
                  </a:moveTo>
                  <a:lnTo>
                    <a:pt x="1406281" y="0"/>
                  </a:lnTo>
                  <a:cubicBezTo>
                    <a:pt x="1437240" y="0"/>
                    <a:pt x="1462338" y="25098"/>
                    <a:pt x="1462338" y="56057"/>
                  </a:cubicBezTo>
                  <a:lnTo>
                    <a:pt x="1462338" y="56057"/>
                  </a:lnTo>
                  <a:cubicBezTo>
                    <a:pt x="1462338" y="70924"/>
                    <a:pt x="1456432" y="85183"/>
                    <a:pt x="1445919" y="95695"/>
                  </a:cubicBezTo>
                  <a:cubicBezTo>
                    <a:pt x="1435407" y="106208"/>
                    <a:pt x="1421148" y="112114"/>
                    <a:pt x="1406281" y="112114"/>
                  </a:cubicBezTo>
                  <a:lnTo>
                    <a:pt x="56057" y="112114"/>
                  </a:lnTo>
                  <a:cubicBezTo>
                    <a:pt x="41190" y="112114"/>
                    <a:pt x="26931" y="106208"/>
                    <a:pt x="16419" y="95695"/>
                  </a:cubicBezTo>
                  <a:cubicBezTo>
                    <a:pt x="5906" y="85183"/>
                    <a:pt x="0" y="70924"/>
                    <a:pt x="0" y="56057"/>
                  </a:cubicBezTo>
                  <a:lnTo>
                    <a:pt x="0" y="56057"/>
                  </a:lnTo>
                  <a:cubicBezTo>
                    <a:pt x="0" y="41190"/>
                    <a:pt x="5906" y="26931"/>
                    <a:pt x="16419" y="16419"/>
                  </a:cubicBezTo>
                  <a:cubicBezTo>
                    <a:pt x="26931" y="5906"/>
                    <a:pt x="41190" y="0"/>
                    <a:pt x="56057" y="0"/>
                  </a:cubicBezTo>
                  <a:close/>
                </a:path>
              </a:pathLst>
            </a:custGeom>
            <a:solidFill>
              <a:srgbClr val="66BB6A"/>
            </a:solidFill>
            <a:ln cap="rnd">
              <a:noFill/>
              <a:prstDash val="solid"/>
              <a:round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0" y="-57150"/>
              <a:ext cx="1462338" cy="1692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592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0088864" y="9419169"/>
            <a:ext cx="6518675" cy="377541"/>
            <a:chOff x="0" y="0"/>
            <a:chExt cx="1716853" cy="99435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716853" cy="99435"/>
            </a:xfrm>
            <a:custGeom>
              <a:avLst/>
              <a:gdLst/>
              <a:ahLst/>
              <a:cxnLst/>
              <a:rect r="r" b="b" t="t" l="l"/>
              <a:pathLst>
                <a:path h="99435" w="1716853">
                  <a:moveTo>
                    <a:pt x="49717" y="0"/>
                  </a:moveTo>
                  <a:lnTo>
                    <a:pt x="1667135" y="0"/>
                  </a:lnTo>
                  <a:cubicBezTo>
                    <a:pt x="1680321" y="0"/>
                    <a:pt x="1692967" y="5238"/>
                    <a:pt x="1702291" y="14562"/>
                  </a:cubicBezTo>
                  <a:cubicBezTo>
                    <a:pt x="1711615" y="23886"/>
                    <a:pt x="1716853" y="36531"/>
                    <a:pt x="1716853" y="49717"/>
                  </a:cubicBezTo>
                  <a:lnTo>
                    <a:pt x="1716853" y="49717"/>
                  </a:lnTo>
                  <a:cubicBezTo>
                    <a:pt x="1716853" y="77175"/>
                    <a:pt x="1694594" y="99435"/>
                    <a:pt x="1667135" y="99435"/>
                  </a:cubicBezTo>
                  <a:lnTo>
                    <a:pt x="49717" y="99435"/>
                  </a:lnTo>
                  <a:cubicBezTo>
                    <a:pt x="36531" y="99435"/>
                    <a:pt x="23886" y="94197"/>
                    <a:pt x="14562" y="84873"/>
                  </a:cubicBezTo>
                  <a:cubicBezTo>
                    <a:pt x="5238" y="75549"/>
                    <a:pt x="0" y="62903"/>
                    <a:pt x="0" y="49717"/>
                  </a:cubicBezTo>
                  <a:lnTo>
                    <a:pt x="0" y="49717"/>
                  </a:lnTo>
                  <a:cubicBezTo>
                    <a:pt x="0" y="36531"/>
                    <a:pt x="5238" y="23886"/>
                    <a:pt x="14562" y="14562"/>
                  </a:cubicBezTo>
                  <a:cubicBezTo>
                    <a:pt x="23886" y="5238"/>
                    <a:pt x="36531" y="0"/>
                    <a:pt x="49717" y="0"/>
                  </a:cubicBezTo>
                  <a:close/>
                </a:path>
              </a:pathLst>
            </a:custGeom>
            <a:solidFill>
              <a:srgbClr val="26D170"/>
            </a:solidFill>
            <a:ln cap="rnd">
              <a:noFill/>
              <a:prstDash val="solid"/>
              <a:round/>
            </a:ln>
          </p:spPr>
        </p:sp>
        <p:sp>
          <p:nvSpPr>
            <p:cNvPr name="TextBox 28" id="28"/>
            <p:cNvSpPr txBox="true"/>
            <p:nvPr/>
          </p:nvSpPr>
          <p:spPr>
            <a:xfrm>
              <a:off x="0" y="-57150"/>
              <a:ext cx="1716853" cy="1565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592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2282869" y="7223842"/>
            <a:ext cx="5080157" cy="794637"/>
            <a:chOff x="0" y="0"/>
            <a:chExt cx="1337984" cy="209287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1337984" cy="209287"/>
            </a:xfrm>
            <a:custGeom>
              <a:avLst/>
              <a:gdLst/>
              <a:ahLst/>
              <a:cxnLst/>
              <a:rect r="r" b="b" t="t" l="l"/>
              <a:pathLst>
                <a:path h="209287" w="1337984">
                  <a:moveTo>
                    <a:pt x="77722" y="0"/>
                  </a:moveTo>
                  <a:lnTo>
                    <a:pt x="1260262" y="0"/>
                  </a:lnTo>
                  <a:cubicBezTo>
                    <a:pt x="1303187" y="0"/>
                    <a:pt x="1337984" y="34797"/>
                    <a:pt x="1337984" y="77722"/>
                  </a:cubicBezTo>
                  <a:lnTo>
                    <a:pt x="1337984" y="131566"/>
                  </a:lnTo>
                  <a:cubicBezTo>
                    <a:pt x="1337984" y="174490"/>
                    <a:pt x="1303187" y="209287"/>
                    <a:pt x="1260262" y="209287"/>
                  </a:cubicBezTo>
                  <a:lnTo>
                    <a:pt x="77722" y="209287"/>
                  </a:lnTo>
                  <a:cubicBezTo>
                    <a:pt x="34797" y="209287"/>
                    <a:pt x="0" y="174490"/>
                    <a:pt x="0" y="131566"/>
                  </a:cubicBezTo>
                  <a:lnTo>
                    <a:pt x="0" y="77722"/>
                  </a:lnTo>
                  <a:cubicBezTo>
                    <a:pt x="0" y="34797"/>
                    <a:pt x="34797" y="0"/>
                    <a:pt x="77722" y="0"/>
                  </a:cubicBezTo>
                  <a:close/>
                </a:path>
              </a:pathLst>
            </a:custGeom>
            <a:solidFill>
              <a:srgbClr val="26D170"/>
            </a:solidFill>
            <a:ln cap="rnd">
              <a:noFill/>
              <a:prstDash val="solid"/>
              <a:round/>
            </a:ln>
          </p:spPr>
        </p:sp>
        <p:sp>
          <p:nvSpPr>
            <p:cNvPr name="TextBox 31" id="31"/>
            <p:cNvSpPr txBox="true"/>
            <p:nvPr/>
          </p:nvSpPr>
          <p:spPr>
            <a:xfrm>
              <a:off x="0" y="-57150"/>
              <a:ext cx="1337984" cy="2664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592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1070085" y="9538123"/>
            <a:ext cx="6292941" cy="382493"/>
            <a:chOff x="0" y="0"/>
            <a:chExt cx="1657400" cy="100739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1657400" cy="100739"/>
            </a:xfrm>
            <a:custGeom>
              <a:avLst/>
              <a:gdLst/>
              <a:ahLst/>
              <a:cxnLst/>
              <a:rect r="r" b="b" t="t" l="l"/>
              <a:pathLst>
                <a:path h="100739" w="1657400">
                  <a:moveTo>
                    <a:pt x="50369" y="0"/>
                  </a:moveTo>
                  <a:lnTo>
                    <a:pt x="1607031" y="0"/>
                  </a:lnTo>
                  <a:cubicBezTo>
                    <a:pt x="1620390" y="0"/>
                    <a:pt x="1633201" y="5307"/>
                    <a:pt x="1642647" y="14753"/>
                  </a:cubicBezTo>
                  <a:cubicBezTo>
                    <a:pt x="1652093" y="24199"/>
                    <a:pt x="1657400" y="37011"/>
                    <a:pt x="1657400" y="50369"/>
                  </a:cubicBezTo>
                  <a:lnTo>
                    <a:pt x="1657400" y="50369"/>
                  </a:lnTo>
                  <a:cubicBezTo>
                    <a:pt x="1657400" y="78188"/>
                    <a:pt x="1634849" y="100739"/>
                    <a:pt x="1607031" y="100739"/>
                  </a:cubicBezTo>
                  <a:lnTo>
                    <a:pt x="50369" y="100739"/>
                  </a:lnTo>
                  <a:cubicBezTo>
                    <a:pt x="22551" y="100739"/>
                    <a:pt x="0" y="78188"/>
                    <a:pt x="0" y="50369"/>
                  </a:cubicBezTo>
                  <a:lnTo>
                    <a:pt x="0" y="50369"/>
                  </a:lnTo>
                  <a:cubicBezTo>
                    <a:pt x="0" y="22551"/>
                    <a:pt x="22551" y="0"/>
                    <a:pt x="50369" y="0"/>
                  </a:cubicBezTo>
                  <a:close/>
                </a:path>
              </a:pathLst>
            </a:custGeom>
            <a:solidFill>
              <a:srgbClr val="26D170"/>
            </a:solidFill>
            <a:ln cap="rnd">
              <a:noFill/>
              <a:prstDash val="solid"/>
              <a:round/>
            </a:ln>
          </p:spPr>
        </p:sp>
        <p:sp>
          <p:nvSpPr>
            <p:cNvPr name="TextBox 34" id="34"/>
            <p:cNvSpPr txBox="true"/>
            <p:nvPr/>
          </p:nvSpPr>
          <p:spPr>
            <a:xfrm>
              <a:off x="0" y="-57150"/>
              <a:ext cx="1657400" cy="1578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592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1028700" y="8536416"/>
            <a:ext cx="6334326" cy="397319"/>
            <a:chOff x="0" y="0"/>
            <a:chExt cx="1668300" cy="104644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1668300" cy="104644"/>
            </a:xfrm>
            <a:custGeom>
              <a:avLst/>
              <a:gdLst/>
              <a:ahLst/>
              <a:cxnLst/>
              <a:rect r="r" b="b" t="t" l="l"/>
              <a:pathLst>
                <a:path h="104644" w="1668300">
                  <a:moveTo>
                    <a:pt x="52322" y="0"/>
                  </a:moveTo>
                  <a:lnTo>
                    <a:pt x="1615978" y="0"/>
                  </a:lnTo>
                  <a:cubicBezTo>
                    <a:pt x="1629855" y="0"/>
                    <a:pt x="1643163" y="5512"/>
                    <a:pt x="1652975" y="15325"/>
                  </a:cubicBezTo>
                  <a:cubicBezTo>
                    <a:pt x="1662787" y="25137"/>
                    <a:pt x="1668300" y="38445"/>
                    <a:pt x="1668300" y="52322"/>
                  </a:cubicBezTo>
                  <a:lnTo>
                    <a:pt x="1668300" y="52322"/>
                  </a:lnTo>
                  <a:cubicBezTo>
                    <a:pt x="1668300" y="66198"/>
                    <a:pt x="1662787" y="79507"/>
                    <a:pt x="1652975" y="89319"/>
                  </a:cubicBezTo>
                  <a:cubicBezTo>
                    <a:pt x="1643163" y="99131"/>
                    <a:pt x="1629855" y="104644"/>
                    <a:pt x="1615978" y="104644"/>
                  </a:cubicBezTo>
                  <a:lnTo>
                    <a:pt x="52322" y="104644"/>
                  </a:lnTo>
                  <a:cubicBezTo>
                    <a:pt x="38445" y="104644"/>
                    <a:pt x="25137" y="99131"/>
                    <a:pt x="15325" y="89319"/>
                  </a:cubicBezTo>
                  <a:cubicBezTo>
                    <a:pt x="5512" y="79507"/>
                    <a:pt x="0" y="66198"/>
                    <a:pt x="0" y="52322"/>
                  </a:cubicBezTo>
                  <a:lnTo>
                    <a:pt x="0" y="52322"/>
                  </a:lnTo>
                  <a:cubicBezTo>
                    <a:pt x="0" y="38445"/>
                    <a:pt x="5512" y="25137"/>
                    <a:pt x="15325" y="15325"/>
                  </a:cubicBezTo>
                  <a:cubicBezTo>
                    <a:pt x="25137" y="5512"/>
                    <a:pt x="38445" y="0"/>
                    <a:pt x="52322" y="0"/>
                  </a:cubicBezTo>
                  <a:close/>
                </a:path>
              </a:pathLst>
            </a:custGeom>
            <a:solidFill>
              <a:srgbClr val="26D170"/>
            </a:solidFill>
            <a:ln cap="rnd">
              <a:noFill/>
              <a:prstDash val="solid"/>
              <a:round/>
            </a:ln>
          </p:spPr>
        </p:sp>
        <p:sp>
          <p:nvSpPr>
            <p:cNvPr name="TextBox 37" id="37"/>
            <p:cNvSpPr txBox="true"/>
            <p:nvPr/>
          </p:nvSpPr>
          <p:spPr>
            <a:xfrm>
              <a:off x="0" y="-57150"/>
              <a:ext cx="1668300" cy="1617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592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8" id="38"/>
          <p:cNvGrpSpPr/>
          <p:nvPr/>
        </p:nvGrpSpPr>
        <p:grpSpPr>
          <a:xfrm rot="0">
            <a:off x="10088864" y="6998349"/>
            <a:ext cx="5361621" cy="792625"/>
            <a:chOff x="0" y="0"/>
            <a:chExt cx="1412114" cy="208757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1412114" cy="208757"/>
            </a:xfrm>
            <a:custGeom>
              <a:avLst/>
              <a:gdLst/>
              <a:ahLst/>
              <a:cxnLst/>
              <a:rect r="r" b="b" t="t" l="l"/>
              <a:pathLst>
                <a:path h="208757" w="1412114">
                  <a:moveTo>
                    <a:pt x="73642" y="0"/>
                  </a:moveTo>
                  <a:lnTo>
                    <a:pt x="1338473" y="0"/>
                  </a:lnTo>
                  <a:cubicBezTo>
                    <a:pt x="1358004" y="0"/>
                    <a:pt x="1376735" y="7759"/>
                    <a:pt x="1390545" y="21569"/>
                  </a:cubicBezTo>
                  <a:cubicBezTo>
                    <a:pt x="1404356" y="35380"/>
                    <a:pt x="1412114" y="54111"/>
                    <a:pt x="1412114" y="73642"/>
                  </a:cubicBezTo>
                  <a:lnTo>
                    <a:pt x="1412114" y="135116"/>
                  </a:lnTo>
                  <a:cubicBezTo>
                    <a:pt x="1412114" y="154647"/>
                    <a:pt x="1404356" y="173378"/>
                    <a:pt x="1390545" y="187188"/>
                  </a:cubicBezTo>
                  <a:cubicBezTo>
                    <a:pt x="1376735" y="200999"/>
                    <a:pt x="1358004" y="208757"/>
                    <a:pt x="1338473" y="208757"/>
                  </a:cubicBezTo>
                  <a:lnTo>
                    <a:pt x="73642" y="208757"/>
                  </a:lnTo>
                  <a:cubicBezTo>
                    <a:pt x="54111" y="208757"/>
                    <a:pt x="35380" y="200999"/>
                    <a:pt x="21569" y="187188"/>
                  </a:cubicBezTo>
                  <a:cubicBezTo>
                    <a:pt x="7759" y="173378"/>
                    <a:pt x="0" y="154647"/>
                    <a:pt x="0" y="135116"/>
                  </a:cubicBezTo>
                  <a:lnTo>
                    <a:pt x="0" y="73642"/>
                  </a:lnTo>
                  <a:cubicBezTo>
                    <a:pt x="0" y="54111"/>
                    <a:pt x="7759" y="35380"/>
                    <a:pt x="21569" y="21569"/>
                  </a:cubicBezTo>
                  <a:cubicBezTo>
                    <a:pt x="35380" y="7759"/>
                    <a:pt x="54111" y="0"/>
                    <a:pt x="73642" y="0"/>
                  </a:cubicBezTo>
                  <a:close/>
                </a:path>
              </a:pathLst>
            </a:custGeom>
            <a:solidFill>
              <a:srgbClr val="26D170"/>
            </a:solidFill>
            <a:ln cap="rnd">
              <a:noFill/>
              <a:prstDash val="solid"/>
              <a:round/>
            </a:ln>
          </p:spPr>
        </p:sp>
        <p:sp>
          <p:nvSpPr>
            <p:cNvPr name="TextBox 40" id="40"/>
            <p:cNvSpPr txBox="true"/>
            <p:nvPr/>
          </p:nvSpPr>
          <p:spPr>
            <a:xfrm>
              <a:off x="0" y="-57150"/>
              <a:ext cx="1412114" cy="2659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592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41" id="41"/>
          <p:cNvSpPr/>
          <p:nvPr/>
        </p:nvSpPr>
        <p:spPr>
          <a:xfrm flipH="false" flipV="false" rot="0">
            <a:off x="872300" y="6875706"/>
            <a:ext cx="1227798" cy="915268"/>
          </a:xfrm>
          <a:custGeom>
            <a:avLst/>
            <a:gdLst/>
            <a:ahLst/>
            <a:cxnLst/>
            <a:rect r="r" b="b" t="t" l="l"/>
            <a:pathLst>
              <a:path h="915268" w="1227798">
                <a:moveTo>
                  <a:pt x="0" y="0"/>
                </a:moveTo>
                <a:lnTo>
                  <a:pt x="1227798" y="0"/>
                </a:lnTo>
                <a:lnTo>
                  <a:pt x="1227798" y="915268"/>
                </a:lnTo>
                <a:lnTo>
                  <a:pt x="0" y="9152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2" id="42"/>
          <p:cNvSpPr/>
          <p:nvPr/>
        </p:nvSpPr>
        <p:spPr>
          <a:xfrm flipH="false" flipV="false" rot="0">
            <a:off x="61651" y="8138211"/>
            <a:ext cx="875302" cy="875302"/>
          </a:xfrm>
          <a:custGeom>
            <a:avLst/>
            <a:gdLst/>
            <a:ahLst/>
            <a:cxnLst/>
            <a:rect r="r" b="b" t="t" l="l"/>
            <a:pathLst>
              <a:path h="875302" w="875302">
                <a:moveTo>
                  <a:pt x="0" y="0"/>
                </a:moveTo>
                <a:lnTo>
                  <a:pt x="875302" y="0"/>
                </a:lnTo>
                <a:lnTo>
                  <a:pt x="875302" y="875302"/>
                </a:lnTo>
                <a:lnTo>
                  <a:pt x="0" y="8753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3" id="43"/>
          <p:cNvSpPr/>
          <p:nvPr/>
        </p:nvSpPr>
        <p:spPr>
          <a:xfrm flipH="false" flipV="false" rot="0">
            <a:off x="61651" y="9318313"/>
            <a:ext cx="783106" cy="783106"/>
          </a:xfrm>
          <a:custGeom>
            <a:avLst/>
            <a:gdLst/>
            <a:ahLst/>
            <a:cxnLst/>
            <a:rect r="r" b="b" t="t" l="l"/>
            <a:pathLst>
              <a:path h="783106" w="783106">
                <a:moveTo>
                  <a:pt x="0" y="0"/>
                </a:moveTo>
                <a:lnTo>
                  <a:pt x="783106" y="0"/>
                </a:lnTo>
                <a:lnTo>
                  <a:pt x="783106" y="783106"/>
                </a:lnTo>
                <a:lnTo>
                  <a:pt x="0" y="78310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4" id="44"/>
          <p:cNvSpPr/>
          <p:nvPr/>
        </p:nvSpPr>
        <p:spPr>
          <a:xfrm flipH="false" flipV="false" rot="0">
            <a:off x="15503097" y="6146755"/>
            <a:ext cx="1222095" cy="1481328"/>
          </a:xfrm>
          <a:custGeom>
            <a:avLst/>
            <a:gdLst/>
            <a:ahLst/>
            <a:cxnLst/>
            <a:rect r="r" b="b" t="t" l="l"/>
            <a:pathLst>
              <a:path h="1481328" w="1222095">
                <a:moveTo>
                  <a:pt x="0" y="0"/>
                </a:moveTo>
                <a:lnTo>
                  <a:pt x="1222095" y="0"/>
                </a:lnTo>
                <a:lnTo>
                  <a:pt x="1222095" y="1481327"/>
                </a:lnTo>
                <a:lnTo>
                  <a:pt x="0" y="148132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5" id="45"/>
          <p:cNvSpPr/>
          <p:nvPr/>
        </p:nvSpPr>
        <p:spPr>
          <a:xfrm flipH="false" flipV="false" rot="0">
            <a:off x="16341893" y="7828517"/>
            <a:ext cx="1061580" cy="1061580"/>
          </a:xfrm>
          <a:custGeom>
            <a:avLst/>
            <a:gdLst/>
            <a:ahLst/>
            <a:cxnLst/>
            <a:rect r="r" b="b" t="t" l="l"/>
            <a:pathLst>
              <a:path h="1061580" w="1061580">
                <a:moveTo>
                  <a:pt x="0" y="0"/>
                </a:moveTo>
                <a:lnTo>
                  <a:pt x="1061580" y="0"/>
                </a:lnTo>
                <a:lnTo>
                  <a:pt x="1061580" y="1061580"/>
                </a:lnTo>
                <a:lnTo>
                  <a:pt x="0" y="106158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6" id="46"/>
          <p:cNvSpPr/>
          <p:nvPr/>
        </p:nvSpPr>
        <p:spPr>
          <a:xfrm flipH="false" flipV="false" rot="0">
            <a:off x="16787810" y="9013513"/>
            <a:ext cx="1144682" cy="857080"/>
          </a:xfrm>
          <a:custGeom>
            <a:avLst/>
            <a:gdLst/>
            <a:ahLst/>
            <a:cxnLst/>
            <a:rect r="r" b="b" t="t" l="l"/>
            <a:pathLst>
              <a:path h="857080" w="1144682">
                <a:moveTo>
                  <a:pt x="0" y="0"/>
                </a:moveTo>
                <a:lnTo>
                  <a:pt x="1144681" y="0"/>
                </a:lnTo>
                <a:lnTo>
                  <a:pt x="1144681" y="857080"/>
                </a:lnTo>
                <a:lnTo>
                  <a:pt x="0" y="85708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7" id="47"/>
          <p:cNvSpPr/>
          <p:nvPr/>
        </p:nvSpPr>
        <p:spPr>
          <a:xfrm flipH="false" flipV="false" rot="0">
            <a:off x="5333197" y="1775142"/>
            <a:ext cx="928852" cy="956347"/>
          </a:xfrm>
          <a:custGeom>
            <a:avLst/>
            <a:gdLst/>
            <a:ahLst/>
            <a:cxnLst/>
            <a:rect r="r" b="b" t="t" l="l"/>
            <a:pathLst>
              <a:path h="956347" w="928852">
                <a:moveTo>
                  <a:pt x="0" y="0"/>
                </a:moveTo>
                <a:lnTo>
                  <a:pt x="928852" y="0"/>
                </a:lnTo>
                <a:lnTo>
                  <a:pt x="928852" y="956347"/>
                </a:lnTo>
                <a:lnTo>
                  <a:pt x="0" y="956347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8" id="48"/>
          <p:cNvGrpSpPr/>
          <p:nvPr/>
        </p:nvGrpSpPr>
        <p:grpSpPr>
          <a:xfrm rot="0">
            <a:off x="215926" y="1901320"/>
            <a:ext cx="4972218" cy="989495"/>
            <a:chOff x="0" y="0"/>
            <a:chExt cx="1309555" cy="260608"/>
          </a:xfrm>
        </p:grpSpPr>
        <p:sp>
          <p:nvSpPr>
            <p:cNvPr name="Freeform 49" id="49"/>
            <p:cNvSpPr/>
            <p:nvPr/>
          </p:nvSpPr>
          <p:spPr>
            <a:xfrm flipH="false" flipV="false" rot="0">
              <a:off x="0" y="0"/>
              <a:ext cx="1309555" cy="260608"/>
            </a:xfrm>
            <a:custGeom>
              <a:avLst/>
              <a:gdLst/>
              <a:ahLst/>
              <a:cxnLst/>
              <a:rect r="r" b="b" t="t" l="l"/>
              <a:pathLst>
                <a:path h="260608" w="1309555">
                  <a:moveTo>
                    <a:pt x="79409" y="0"/>
                  </a:moveTo>
                  <a:lnTo>
                    <a:pt x="1230146" y="0"/>
                  </a:lnTo>
                  <a:cubicBezTo>
                    <a:pt x="1251207" y="0"/>
                    <a:pt x="1271405" y="8366"/>
                    <a:pt x="1286297" y="23258"/>
                  </a:cubicBezTo>
                  <a:cubicBezTo>
                    <a:pt x="1301189" y="38150"/>
                    <a:pt x="1309555" y="58348"/>
                    <a:pt x="1309555" y="79409"/>
                  </a:cubicBezTo>
                  <a:lnTo>
                    <a:pt x="1309555" y="181199"/>
                  </a:lnTo>
                  <a:cubicBezTo>
                    <a:pt x="1309555" y="202259"/>
                    <a:pt x="1301189" y="222457"/>
                    <a:pt x="1286297" y="237349"/>
                  </a:cubicBezTo>
                  <a:cubicBezTo>
                    <a:pt x="1271405" y="252241"/>
                    <a:pt x="1251207" y="260608"/>
                    <a:pt x="1230146" y="260608"/>
                  </a:cubicBezTo>
                  <a:lnTo>
                    <a:pt x="79409" y="260608"/>
                  </a:lnTo>
                  <a:cubicBezTo>
                    <a:pt x="58348" y="260608"/>
                    <a:pt x="38150" y="252241"/>
                    <a:pt x="23258" y="237349"/>
                  </a:cubicBezTo>
                  <a:cubicBezTo>
                    <a:pt x="8366" y="222457"/>
                    <a:pt x="0" y="202259"/>
                    <a:pt x="0" y="181199"/>
                  </a:cubicBezTo>
                  <a:lnTo>
                    <a:pt x="0" y="79409"/>
                  </a:lnTo>
                  <a:cubicBezTo>
                    <a:pt x="0" y="58348"/>
                    <a:pt x="8366" y="38150"/>
                    <a:pt x="23258" y="23258"/>
                  </a:cubicBezTo>
                  <a:cubicBezTo>
                    <a:pt x="38150" y="8366"/>
                    <a:pt x="58348" y="0"/>
                    <a:pt x="79409" y="0"/>
                  </a:cubicBezTo>
                  <a:close/>
                </a:path>
              </a:pathLst>
            </a:custGeom>
            <a:solidFill>
              <a:srgbClr val="66BB6A"/>
            </a:solidFill>
          </p:spPr>
        </p:sp>
        <p:sp>
          <p:nvSpPr>
            <p:cNvPr name="TextBox 50" id="50"/>
            <p:cNvSpPr txBox="true"/>
            <p:nvPr/>
          </p:nvSpPr>
          <p:spPr>
            <a:xfrm>
              <a:off x="0" y="-57150"/>
              <a:ext cx="1309555" cy="3177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92"/>
                </a:lnSpc>
              </a:pPr>
            </a:p>
          </p:txBody>
        </p:sp>
      </p:grpSp>
      <p:sp>
        <p:nvSpPr>
          <p:cNvPr name="Freeform 51" id="51"/>
          <p:cNvSpPr/>
          <p:nvPr/>
        </p:nvSpPr>
        <p:spPr>
          <a:xfrm flipH="false" flipV="false" rot="0">
            <a:off x="6951641" y="2793212"/>
            <a:ext cx="822770" cy="822770"/>
          </a:xfrm>
          <a:custGeom>
            <a:avLst/>
            <a:gdLst/>
            <a:ahLst/>
            <a:cxnLst/>
            <a:rect r="r" b="b" t="t" l="l"/>
            <a:pathLst>
              <a:path h="822770" w="822770">
                <a:moveTo>
                  <a:pt x="0" y="0"/>
                </a:moveTo>
                <a:lnTo>
                  <a:pt x="822770" y="0"/>
                </a:lnTo>
                <a:lnTo>
                  <a:pt x="822770" y="822770"/>
                </a:lnTo>
                <a:lnTo>
                  <a:pt x="0" y="82277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2" id="52"/>
          <p:cNvSpPr/>
          <p:nvPr/>
        </p:nvSpPr>
        <p:spPr>
          <a:xfrm flipH="false" flipV="false" rot="0">
            <a:off x="7179932" y="3874473"/>
            <a:ext cx="832949" cy="832949"/>
          </a:xfrm>
          <a:custGeom>
            <a:avLst/>
            <a:gdLst/>
            <a:ahLst/>
            <a:cxnLst/>
            <a:rect r="r" b="b" t="t" l="l"/>
            <a:pathLst>
              <a:path h="832949" w="832949">
                <a:moveTo>
                  <a:pt x="0" y="0"/>
                </a:moveTo>
                <a:lnTo>
                  <a:pt x="832949" y="0"/>
                </a:lnTo>
                <a:lnTo>
                  <a:pt x="832949" y="832949"/>
                </a:lnTo>
                <a:lnTo>
                  <a:pt x="0" y="832949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3" id="53"/>
          <p:cNvSpPr/>
          <p:nvPr/>
        </p:nvSpPr>
        <p:spPr>
          <a:xfrm flipH="false" flipV="false" rot="0">
            <a:off x="8209124" y="4443796"/>
            <a:ext cx="1232103" cy="1232103"/>
          </a:xfrm>
          <a:custGeom>
            <a:avLst/>
            <a:gdLst/>
            <a:ahLst/>
            <a:cxnLst/>
            <a:rect r="r" b="b" t="t" l="l"/>
            <a:pathLst>
              <a:path h="1232103" w="1232103">
                <a:moveTo>
                  <a:pt x="0" y="0"/>
                </a:moveTo>
                <a:lnTo>
                  <a:pt x="1232104" y="0"/>
                </a:lnTo>
                <a:lnTo>
                  <a:pt x="1232104" y="1232103"/>
                </a:lnTo>
                <a:lnTo>
                  <a:pt x="0" y="1232103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4" id="54"/>
          <p:cNvSpPr/>
          <p:nvPr/>
        </p:nvSpPr>
        <p:spPr>
          <a:xfrm flipH="false" flipV="false" rot="0">
            <a:off x="9441228" y="1529016"/>
            <a:ext cx="1076177" cy="949726"/>
          </a:xfrm>
          <a:custGeom>
            <a:avLst/>
            <a:gdLst/>
            <a:ahLst/>
            <a:cxnLst/>
            <a:rect r="r" b="b" t="t" l="l"/>
            <a:pathLst>
              <a:path h="949726" w="1076177">
                <a:moveTo>
                  <a:pt x="0" y="0"/>
                </a:moveTo>
                <a:lnTo>
                  <a:pt x="1076177" y="0"/>
                </a:lnTo>
                <a:lnTo>
                  <a:pt x="1076177" y="949727"/>
                </a:lnTo>
                <a:lnTo>
                  <a:pt x="0" y="949727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5" id="55"/>
          <p:cNvSpPr/>
          <p:nvPr/>
        </p:nvSpPr>
        <p:spPr>
          <a:xfrm flipH="false" flipV="false" rot="0">
            <a:off x="9755889" y="2716916"/>
            <a:ext cx="1226709" cy="961433"/>
          </a:xfrm>
          <a:custGeom>
            <a:avLst/>
            <a:gdLst/>
            <a:ahLst/>
            <a:cxnLst/>
            <a:rect r="r" b="b" t="t" l="l"/>
            <a:pathLst>
              <a:path h="961433" w="1226709">
                <a:moveTo>
                  <a:pt x="0" y="0"/>
                </a:moveTo>
                <a:lnTo>
                  <a:pt x="1226708" y="0"/>
                </a:lnTo>
                <a:lnTo>
                  <a:pt x="1226708" y="961433"/>
                </a:lnTo>
                <a:lnTo>
                  <a:pt x="0" y="961433"/>
                </a:lnTo>
                <a:lnTo>
                  <a:pt x="0" y="0"/>
                </a:lnTo>
                <a:close/>
              </a:path>
            </a:pathLst>
          </a:custGeom>
          <a:blipFill>
            <a:blip r:embed="rId24"/>
            <a:stretch>
              <a:fillRect l="0" t="0" r="0" b="0"/>
            </a:stretch>
          </a:blipFill>
        </p:spPr>
      </p:sp>
      <p:sp>
        <p:nvSpPr>
          <p:cNvPr name="Freeform 56" id="56"/>
          <p:cNvSpPr/>
          <p:nvPr/>
        </p:nvSpPr>
        <p:spPr>
          <a:xfrm flipH="false" flipV="false" rot="0">
            <a:off x="10666850" y="3895044"/>
            <a:ext cx="1013771" cy="942807"/>
          </a:xfrm>
          <a:custGeom>
            <a:avLst/>
            <a:gdLst/>
            <a:ahLst/>
            <a:cxnLst/>
            <a:rect r="r" b="b" t="t" l="l"/>
            <a:pathLst>
              <a:path h="942807" w="1013771">
                <a:moveTo>
                  <a:pt x="0" y="0"/>
                </a:moveTo>
                <a:lnTo>
                  <a:pt x="1013771" y="0"/>
                </a:lnTo>
                <a:lnTo>
                  <a:pt x="1013771" y="942808"/>
                </a:lnTo>
                <a:lnTo>
                  <a:pt x="0" y="942808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7" id="57"/>
          <p:cNvSpPr/>
          <p:nvPr/>
        </p:nvSpPr>
        <p:spPr>
          <a:xfrm flipH="false" flipV="false" rot="0">
            <a:off x="11528900" y="4787398"/>
            <a:ext cx="884202" cy="884202"/>
          </a:xfrm>
          <a:custGeom>
            <a:avLst/>
            <a:gdLst/>
            <a:ahLst/>
            <a:cxnLst/>
            <a:rect r="r" b="b" t="t" l="l"/>
            <a:pathLst>
              <a:path h="884202" w="884202">
                <a:moveTo>
                  <a:pt x="0" y="0"/>
                </a:moveTo>
                <a:lnTo>
                  <a:pt x="884202" y="0"/>
                </a:lnTo>
                <a:lnTo>
                  <a:pt x="884202" y="884202"/>
                </a:lnTo>
                <a:lnTo>
                  <a:pt x="0" y="884202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8" id="58"/>
          <p:cNvSpPr txBox="true"/>
          <p:nvPr/>
        </p:nvSpPr>
        <p:spPr>
          <a:xfrm rot="0">
            <a:off x="1600595" y="180975"/>
            <a:ext cx="15086810" cy="6730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75"/>
              </a:lnSpc>
            </a:pPr>
            <a:r>
              <a:rPr lang="en-US" sz="5603" b="true">
                <a:solidFill>
                  <a:srgbClr val="000000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Requerimientos del sistema Meetings App </a:t>
            </a:r>
          </a:p>
        </p:txBody>
      </p:sp>
      <p:sp>
        <p:nvSpPr>
          <p:cNvPr name="TextBox 59" id="59"/>
          <p:cNvSpPr txBox="true"/>
          <p:nvPr/>
        </p:nvSpPr>
        <p:spPr>
          <a:xfrm rot="0">
            <a:off x="437334" y="1844170"/>
            <a:ext cx="4541199" cy="8873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92"/>
              </a:lnSpc>
            </a:pPr>
            <a:r>
              <a:rPr lang="en-US" sz="2566">
                <a:solidFill>
                  <a:srgbClr val="00000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Videollamadas de alta calidad (audio y video estables)</a:t>
            </a:r>
          </a:p>
        </p:txBody>
      </p:sp>
      <p:sp>
        <p:nvSpPr>
          <p:cNvPr name="TextBox 60" id="60"/>
          <p:cNvSpPr txBox="true"/>
          <p:nvPr/>
        </p:nvSpPr>
        <p:spPr>
          <a:xfrm rot="0">
            <a:off x="337625" y="2929081"/>
            <a:ext cx="6161132" cy="8873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92"/>
              </a:lnSpc>
            </a:pPr>
            <a:r>
              <a:rPr lang="en-US" sz="2566">
                <a:solidFill>
                  <a:srgbClr val="00000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Traducción y subtítulos automáticos en tiempo real</a:t>
            </a:r>
          </a:p>
        </p:txBody>
      </p:sp>
      <p:sp>
        <p:nvSpPr>
          <p:cNvPr name="TextBox 61" id="61"/>
          <p:cNvSpPr txBox="true"/>
          <p:nvPr/>
        </p:nvSpPr>
        <p:spPr>
          <a:xfrm rot="0">
            <a:off x="557986" y="3950140"/>
            <a:ext cx="6401796" cy="8877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94"/>
              </a:lnSpc>
            </a:pPr>
            <a:r>
              <a:rPr lang="en-US" sz="2567">
                <a:solidFill>
                  <a:srgbClr val="00000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Informes resumidos de reuniones (sólo suscriptores)</a:t>
            </a:r>
          </a:p>
        </p:txBody>
      </p:sp>
      <p:sp>
        <p:nvSpPr>
          <p:cNvPr name="TextBox 62" id="62"/>
          <p:cNvSpPr txBox="true"/>
          <p:nvPr/>
        </p:nvSpPr>
        <p:spPr>
          <a:xfrm rot="0">
            <a:off x="284800" y="5002697"/>
            <a:ext cx="7924325" cy="4396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92"/>
              </a:lnSpc>
            </a:pPr>
            <a:r>
              <a:rPr lang="en-US" sz="2566">
                <a:solidFill>
                  <a:srgbClr val="00000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Gestión de usuarios y perfiles (roles, autenticación)</a:t>
            </a:r>
          </a:p>
        </p:txBody>
      </p:sp>
      <p:sp>
        <p:nvSpPr>
          <p:cNvPr name="TextBox 63" id="63"/>
          <p:cNvSpPr txBox="true"/>
          <p:nvPr/>
        </p:nvSpPr>
        <p:spPr>
          <a:xfrm rot="0">
            <a:off x="10666850" y="1658965"/>
            <a:ext cx="8088571" cy="8873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92"/>
              </a:lnSpc>
            </a:pPr>
            <a:r>
              <a:rPr lang="en-US" sz="2566">
                <a:solidFill>
                  <a:srgbClr val="00000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Administración de sistema: perfiles, salas, idiomas, planes</a:t>
            </a:r>
          </a:p>
        </p:txBody>
      </p:sp>
      <p:sp>
        <p:nvSpPr>
          <p:cNvPr name="TextBox 64" id="64"/>
          <p:cNvSpPr txBox="true"/>
          <p:nvPr/>
        </p:nvSpPr>
        <p:spPr>
          <a:xfrm rot="0">
            <a:off x="11528900" y="2949236"/>
            <a:ext cx="6534083" cy="4396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92"/>
              </a:lnSpc>
            </a:pPr>
            <a:r>
              <a:rPr lang="en-US" sz="2566">
                <a:solidFill>
                  <a:srgbClr val="00000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Reportes filtrables y exportables (PDF/XLS)</a:t>
            </a:r>
          </a:p>
        </p:txBody>
      </p:sp>
      <p:sp>
        <p:nvSpPr>
          <p:cNvPr name="TextBox 65" id="65"/>
          <p:cNvSpPr txBox="true"/>
          <p:nvPr/>
        </p:nvSpPr>
        <p:spPr>
          <a:xfrm rot="0">
            <a:off x="12302129" y="3939822"/>
            <a:ext cx="5775544" cy="4396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92"/>
              </a:lnSpc>
            </a:pPr>
            <a:r>
              <a:rPr lang="en-US" sz="2566">
                <a:solidFill>
                  <a:srgbClr val="00000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Notificaciones por correo electrónico</a:t>
            </a:r>
          </a:p>
        </p:txBody>
      </p:sp>
      <p:sp>
        <p:nvSpPr>
          <p:cNvPr name="TextBox 66" id="66"/>
          <p:cNvSpPr txBox="true"/>
          <p:nvPr/>
        </p:nvSpPr>
        <p:spPr>
          <a:xfrm rot="0">
            <a:off x="12856225" y="4789856"/>
            <a:ext cx="5288811" cy="4396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92"/>
              </a:lnSpc>
            </a:pPr>
            <a:r>
              <a:rPr lang="en-US" sz="2566">
                <a:solidFill>
                  <a:srgbClr val="00000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Integración con pasarela de pagos</a:t>
            </a:r>
          </a:p>
        </p:txBody>
      </p:sp>
      <p:sp>
        <p:nvSpPr>
          <p:cNvPr name="TextBox 67" id="67"/>
          <p:cNvSpPr txBox="true"/>
          <p:nvPr/>
        </p:nvSpPr>
        <p:spPr>
          <a:xfrm rot="0">
            <a:off x="6062741" y="932517"/>
            <a:ext cx="6162517" cy="5882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52"/>
              </a:lnSpc>
            </a:pPr>
            <a:r>
              <a:rPr lang="en-US" sz="3466" b="true">
                <a:solidFill>
                  <a:srgbClr val="FF6200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Requerimientos Funcionales</a:t>
            </a:r>
          </a:p>
        </p:txBody>
      </p:sp>
      <p:sp>
        <p:nvSpPr>
          <p:cNvPr name="TextBox 68" id="68"/>
          <p:cNvSpPr txBox="true"/>
          <p:nvPr/>
        </p:nvSpPr>
        <p:spPr>
          <a:xfrm rot="0">
            <a:off x="5699954" y="6057690"/>
            <a:ext cx="6888092" cy="5882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52"/>
              </a:lnSpc>
            </a:pPr>
            <a:r>
              <a:rPr lang="en-US" sz="3466" b="true">
                <a:solidFill>
                  <a:srgbClr val="14C962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Requerimientos No Funcionales</a:t>
            </a:r>
          </a:p>
        </p:txBody>
      </p:sp>
      <p:sp>
        <p:nvSpPr>
          <p:cNvPr name="TextBox 69" id="69"/>
          <p:cNvSpPr txBox="true"/>
          <p:nvPr/>
        </p:nvSpPr>
        <p:spPr>
          <a:xfrm rot="0">
            <a:off x="10299908" y="9339765"/>
            <a:ext cx="6165022" cy="4396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92"/>
              </a:lnSpc>
            </a:pPr>
            <a:r>
              <a:rPr lang="en-US" sz="2566">
                <a:solidFill>
                  <a:srgbClr val="00000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Rendimiento: baja latencia en traducción</a:t>
            </a:r>
          </a:p>
        </p:txBody>
      </p:sp>
      <p:sp>
        <p:nvSpPr>
          <p:cNvPr name="TextBox 70" id="70"/>
          <p:cNvSpPr txBox="true"/>
          <p:nvPr/>
        </p:nvSpPr>
        <p:spPr>
          <a:xfrm rot="0">
            <a:off x="2515294" y="7134101"/>
            <a:ext cx="4653208" cy="8873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92"/>
              </a:lnSpc>
            </a:pPr>
            <a:r>
              <a:rPr lang="en-US" sz="2566">
                <a:solidFill>
                  <a:srgbClr val="00000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Seguridad: cifrado end-to-end, cumplimiento GDPR/CCPA</a:t>
            </a:r>
          </a:p>
        </p:txBody>
      </p:sp>
      <p:sp>
        <p:nvSpPr>
          <p:cNvPr name="TextBox 71" id="71"/>
          <p:cNvSpPr txBox="true"/>
          <p:nvPr/>
        </p:nvSpPr>
        <p:spPr>
          <a:xfrm rot="0">
            <a:off x="1146406" y="9480973"/>
            <a:ext cx="6033526" cy="4396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92"/>
              </a:lnSpc>
            </a:pPr>
            <a:r>
              <a:rPr lang="en-US" sz="2566">
                <a:solidFill>
                  <a:srgbClr val="00000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Disponibilidad: 99.5% en horario laboral</a:t>
            </a:r>
          </a:p>
        </p:txBody>
      </p:sp>
      <p:sp>
        <p:nvSpPr>
          <p:cNvPr name="TextBox 72" id="72"/>
          <p:cNvSpPr txBox="true"/>
          <p:nvPr/>
        </p:nvSpPr>
        <p:spPr>
          <a:xfrm rot="0">
            <a:off x="1079402" y="8479266"/>
            <a:ext cx="6244571" cy="4396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92"/>
              </a:lnSpc>
            </a:pPr>
            <a:r>
              <a:rPr lang="en-US" sz="2566">
                <a:solidFill>
                  <a:srgbClr val="00000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Usabilidad: interfaz intuitiva y responsiva</a:t>
            </a:r>
          </a:p>
        </p:txBody>
      </p:sp>
      <p:sp>
        <p:nvSpPr>
          <p:cNvPr name="TextBox 73" id="73"/>
          <p:cNvSpPr txBox="true"/>
          <p:nvPr/>
        </p:nvSpPr>
        <p:spPr>
          <a:xfrm rot="0">
            <a:off x="10369243" y="6941199"/>
            <a:ext cx="5081242" cy="8873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92"/>
              </a:lnSpc>
            </a:pPr>
            <a:r>
              <a:rPr lang="en-US" sz="2566">
                <a:solidFill>
                  <a:srgbClr val="00000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Escalabilidad: soporte a usuarios concurrentes y crecimiento</a:t>
            </a:r>
          </a:p>
        </p:txBody>
      </p:sp>
      <p:sp>
        <p:nvSpPr>
          <p:cNvPr name="TextBox 74" id="74"/>
          <p:cNvSpPr txBox="true"/>
          <p:nvPr/>
        </p:nvSpPr>
        <p:spPr>
          <a:xfrm rot="0">
            <a:off x="10274824" y="8126194"/>
            <a:ext cx="5839320" cy="8873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92"/>
              </a:lnSpc>
            </a:pPr>
            <a:r>
              <a:rPr lang="en-US" sz="2566">
                <a:solidFill>
                  <a:srgbClr val="00000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Mantenibilidad: arquitectura en capas y código documentado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FC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104285" y="1374001"/>
            <a:ext cx="913620" cy="594995"/>
          </a:xfrm>
          <a:custGeom>
            <a:avLst/>
            <a:gdLst/>
            <a:ahLst/>
            <a:cxnLst/>
            <a:rect r="r" b="b" t="t" l="l"/>
            <a:pathLst>
              <a:path h="594995" w="913620">
                <a:moveTo>
                  <a:pt x="0" y="0"/>
                </a:moveTo>
                <a:lnTo>
                  <a:pt x="913620" y="0"/>
                </a:lnTo>
                <a:lnTo>
                  <a:pt x="913620" y="594995"/>
                </a:lnTo>
                <a:lnTo>
                  <a:pt x="0" y="5949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3577860" y="1804276"/>
            <a:ext cx="4238010" cy="452286"/>
            <a:chOff x="0" y="0"/>
            <a:chExt cx="1116184" cy="11912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116184" cy="119121"/>
            </a:xfrm>
            <a:custGeom>
              <a:avLst/>
              <a:gdLst/>
              <a:ahLst/>
              <a:cxnLst/>
              <a:rect r="r" b="b" t="t" l="l"/>
              <a:pathLst>
                <a:path h="119121" w="1116184">
                  <a:moveTo>
                    <a:pt x="0" y="0"/>
                  </a:moveTo>
                  <a:lnTo>
                    <a:pt x="1116184" y="0"/>
                  </a:lnTo>
                  <a:lnTo>
                    <a:pt x="1116184" y="119121"/>
                  </a:lnTo>
                  <a:lnTo>
                    <a:pt x="0" y="119121"/>
                  </a:lnTo>
                  <a:close/>
                </a:path>
              </a:pathLst>
            </a:custGeom>
            <a:solidFill>
              <a:srgbClr val="66BB6A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1116184" cy="1762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92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028700" y="1968996"/>
            <a:ext cx="3286701" cy="452286"/>
            <a:chOff x="0" y="0"/>
            <a:chExt cx="865633" cy="11912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65633" cy="119121"/>
            </a:xfrm>
            <a:custGeom>
              <a:avLst/>
              <a:gdLst/>
              <a:ahLst/>
              <a:cxnLst/>
              <a:rect r="r" b="b" t="t" l="l"/>
              <a:pathLst>
                <a:path h="119121" w="865633">
                  <a:moveTo>
                    <a:pt x="0" y="0"/>
                  </a:moveTo>
                  <a:lnTo>
                    <a:pt x="865633" y="0"/>
                  </a:lnTo>
                  <a:lnTo>
                    <a:pt x="865633" y="119121"/>
                  </a:lnTo>
                  <a:lnTo>
                    <a:pt x="0" y="119121"/>
                  </a:lnTo>
                  <a:close/>
                </a:path>
              </a:pathLst>
            </a:custGeom>
            <a:solidFill>
              <a:srgbClr val="FEB31A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865633" cy="1762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92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095375" y="1940381"/>
            <a:ext cx="3286701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b="true" sz="2500">
                <a:solidFill>
                  <a:srgbClr val="000000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Modulo de usuarios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577860" y="1747126"/>
            <a:ext cx="4238010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b="true" sz="2500">
                <a:solidFill>
                  <a:srgbClr val="000000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Módulo Comunidades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2512001"/>
            <a:ext cx="3286701" cy="1308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 - users</a:t>
            </a:r>
          </a:p>
          <a:p>
            <a:pPr algn="l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 - user_profiles </a:t>
            </a:r>
          </a:p>
          <a:p>
            <a:pPr algn="l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 - user_status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740185" y="2281939"/>
            <a:ext cx="4004981" cy="1746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 - comunity</a:t>
            </a:r>
          </a:p>
          <a:p>
            <a:pPr algn="l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 - comunity_members</a:t>
            </a:r>
          </a:p>
          <a:p>
            <a:pPr algn="l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 - comunity_channels</a:t>
            </a:r>
          </a:p>
          <a:p>
            <a:pPr algn="l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 - comunity_roles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13577860" y="1804276"/>
            <a:ext cx="4238010" cy="2223992"/>
            <a:chOff x="0" y="0"/>
            <a:chExt cx="1358519" cy="712724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358519" cy="712724"/>
            </a:xfrm>
            <a:custGeom>
              <a:avLst/>
              <a:gdLst/>
              <a:ahLst/>
              <a:cxnLst/>
              <a:rect r="r" b="b" t="t" l="l"/>
              <a:pathLst>
                <a:path h="712724" w="1358519">
                  <a:moveTo>
                    <a:pt x="1358519" y="0"/>
                  </a:moveTo>
                  <a:lnTo>
                    <a:pt x="1358519" y="712724"/>
                  </a:lnTo>
                  <a:lnTo>
                    <a:pt x="0" y="7127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57150"/>
              <a:ext cx="1358519" cy="7698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92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028700" y="1968996"/>
            <a:ext cx="3286701" cy="1985329"/>
            <a:chOff x="0" y="0"/>
            <a:chExt cx="1053571" cy="63624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053571" cy="636240"/>
            </a:xfrm>
            <a:custGeom>
              <a:avLst/>
              <a:gdLst/>
              <a:ahLst/>
              <a:cxnLst/>
              <a:rect r="r" b="b" t="t" l="l"/>
              <a:pathLst>
                <a:path h="636240" w="1053571">
                  <a:moveTo>
                    <a:pt x="1053571" y="0"/>
                  </a:moveTo>
                  <a:lnTo>
                    <a:pt x="1053571" y="636240"/>
                  </a:lnTo>
                  <a:lnTo>
                    <a:pt x="0" y="6362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-57150"/>
              <a:ext cx="1053571" cy="6933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92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8537134" y="6966332"/>
            <a:ext cx="4023072" cy="452286"/>
            <a:chOff x="0" y="0"/>
            <a:chExt cx="1059575" cy="119121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059575" cy="119121"/>
            </a:xfrm>
            <a:custGeom>
              <a:avLst/>
              <a:gdLst/>
              <a:ahLst/>
              <a:cxnLst/>
              <a:rect r="r" b="b" t="t" l="l"/>
              <a:pathLst>
                <a:path h="119121" w="1059575">
                  <a:moveTo>
                    <a:pt x="0" y="0"/>
                  </a:moveTo>
                  <a:lnTo>
                    <a:pt x="1059575" y="0"/>
                  </a:lnTo>
                  <a:lnTo>
                    <a:pt x="1059575" y="119121"/>
                  </a:lnTo>
                  <a:lnTo>
                    <a:pt x="0" y="119121"/>
                  </a:lnTo>
                  <a:close/>
                </a:path>
              </a:pathLst>
            </a:custGeom>
            <a:solidFill>
              <a:srgbClr val="07E3FD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57150"/>
              <a:ext cx="1059575" cy="1762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92"/>
                </a:lnSpc>
              </a:pP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8650001" y="6928004"/>
            <a:ext cx="3976880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b="true" sz="2500">
                <a:solidFill>
                  <a:srgbClr val="000000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Módulo Mensajería</a:t>
            </a:r>
          </a:p>
        </p:txBody>
      </p:sp>
      <p:grpSp>
        <p:nvGrpSpPr>
          <p:cNvPr name="Group 23" id="23"/>
          <p:cNvGrpSpPr/>
          <p:nvPr/>
        </p:nvGrpSpPr>
        <p:grpSpPr>
          <a:xfrm rot="0">
            <a:off x="8546659" y="6966332"/>
            <a:ext cx="4023072" cy="1794588"/>
            <a:chOff x="0" y="0"/>
            <a:chExt cx="1289620" cy="575113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289620" cy="575113"/>
            </a:xfrm>
            <a:custGeom>
              <a:avLst/>
              <a:gdLst/>
              <a:ahLst/>
              <a:cxnLst/>
              <a:rect r="r" b="b" t="t" l="l"/>
              <a:pathLst>
                <a:path h="575113" w="1289620">
                  <a:moveTo>
                    <a:pt x="1289620" y="0"/>
                  </a:moveTo>
                  <a:lnTo>
                    <a:pt x="1289620" y="575113"/>
                  </a:lnTo>
                  <a:lnTo>
                    <a:pt x="0" y="5751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0" y="-57150"/>
              <a:ext cx="1289620" cy="6322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92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3872621" y="6927514"/>
            <a:ext cx="4098826" cy="452286"/>
            <a:chOff x="0" y="0"/>
            <a:chExt cx="1079526" cy="119121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079526" cy="119121"/>
            </a:xfrm>
            <a:custGeom>
              <a:avLst/>
              <a:gdLst/>
              <a:ahLst/>
              <a:cxnLst/>
              <a:rect r="r" b="b" t="t" l="l"/>
              <a:pathLst>
                <a:path h="119121" w="1079526">
                  <a:moveTo>
                    <a:pt x="0" y="0"/>
                  </a:moveTo>
                  <a:lnTo>
                    <a:pt x="1079526" y="0"/>
                  </a:lnTo>
                  <a:lnTo>
                    <a:pt x="1079526" y="119121"/>
                  </a:lnTo>
                  <a:lnTo>
                    <a:pt x="0" y="119121"/>
                  </a:lnTo>
                  <a:close/>
                </a:path>
              </a:pathLst>
            </a:custGeom>
            <a:solidFill>
              <a:srgbClr val="FFE177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57150"/>
              <a:ext cx="1079526" cy="1762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92"/>
                </a:lnSpc>
              </a:pPr>
            </a:p>
          </p:txBody>
        </p:sp>
      </p:grpSp>
      <p:sp>
        <p:nvSpPr>
          <p:cNvPr name="TextBox 29" id="29"/>
          <p:cNvSpPr txBox="true"/>
          <p:nvPr/>
        </p:nvSpPr>
        <p:spPr>
          <a:xfrm rot="0">
            <a:off x="13717043" y="6909182"/>
            <a:ext cx="4098826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b="true" sz="2500">
                <a:solidFill>
                  <a:srgbClr val="000000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Módulo Reuniones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3948386" y="7417900"/>
            <a:ext cx="4023062" cy="12719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94"/>
              </a:lnSpc>
            </a:pPr>
            <a:r>
              <a:rPr lang="en-US" sz="2424">
                <a:solidFill>
                  <a:srgbClr val="00000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 - meetings</a:t>
            </a:r>
          </a:p>
          <a:p>
            <a:pPr algn="l">
              <a:lnSpc>
                <a:spcPts val="3394"/>
              </a:lnSpc>
            </a:pPr>
            <a:r>
              <a:rPr lang="en-US" sz="2424">
                <a:solidFill>
                  <a:srgbClr val="00000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 - meeting_participants</a:t>
            </a:r>
          </a:p>
          <a:p>
            <a:pPr algn="l">
              <a:lnSpc>
                <a:spcPts val="3394"/>
              </a:lnSpc>
              <a:spcBef>
                <a:spcPct val="0"/>
              </a:spcBef>
            </a:pPr>
            <a:r>
              <a:rPr lang="en-US" sz="2424">
                <a:solidFill>
                  <a:srgbClr val="00000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 - meeting_recordings</a:t>
            </a:r>
          </a:p>
        </p:txBody>
      </p:sp>
      <p:grpSp>
        <p:nvGrpSpPr>
          <p:cNvPr name="Group 31" id="31"/>
          <p:cNvGrpSpPr/>
          <p:nvPr/>
        </p:nvGrpSpPr>
        <p:grpSpPr>
          <a:xfrm rot="0">
            <a:off x="13872621" y="6907575"/>
            <a:ext cx="4098826" cy="2189234"/>
            <a:chOff x="0" y="0"/>
            <a:chExt cx="1313903" cy="701585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1313903" cy="701585"/>
            </a:xfrm>
            <a:custGeom>
              <a:avLst/>
              <a:gdLst/>
              <a:ahLst/>
              <a:cxnLst/>
              <a:rect r="r" b="b" t="t" l="l"/>
              <a:pathLst>
                <a:path h="701585" w="1313903">
                  <a:moveTo>
                    <a:pt x="1313903" y="0"/>
                  </a:moveTo>
                  <a:lnTo>
                    <a:pt x="1313903" y="701585"/>
                  </a:lnTo>
                  <a:lnTo>
                    <a:pt x="0" y="7015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33" id="33"/>
            <p:cNvSpPr txBox="true"/>
            <p:nvPr/>
          </p:nvSpPr>
          <p:spPr>
            <a:xfrm>
              <a:off x="0" y="-57150"/>
              <a:ext cx="1313903" cy="7587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92"/>
                </a:lnSpc>
              </a:pP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700013" y="6561337"/>
            <a:ext cx="4077426" cy="452286"/>
            <a:chOff x="0" y="0"/>
            <a:chExt cx="1073890" cy="119121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1073890" cy="119121"/>
            </a:xfrm>
            <a:custGeom>
              <a:avLst/>
              <a:gdLst/>
              <a:ahLst/>
              <a:cxnLst/>
              <a:rect r="r" b="b" t="t" l="l"/>
              <a:pathLst>
                <a:path h="119121" w="1073890">
                  <a:moveTo>
                    <a:pt x="0" y="0"/>
                  </a:moveTo>
                  <a:lnTo>
                    <a:pt x="1073890" y="0"/>
                  </a:lnTo>
                  <a:lnTo>
                    <a:pt x="1073890" y="119121"/>
                  </a:lnTo>
                  <a:lnTo>
                    <a:pt x="0" y="119121"/>
                  </a:lnTo>
                  <a:close/>
                </a:path>
              </a:pathLst>
            </a:custGeom>
            <a:solidFill>
              <a:srgbClr val="B5E6E8"/>
            </a:solidFill>
          </p:spPr>
        </p:sp>
        <p:sp>
          <p:nvSpPr>
            <p:cNvPr name="TextBox 36" id="36"/>
            <p:cNvSpPr txBox="true"/>
            <p:nvPr/>
          </p:nvSpPr>
          <p:spPr>
            <a:xfrm>
              <a:off x="0" y="-57150"/>
              <a:ext cx="1073890" cy="1762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92"/>
                </a:lnSpc>
              </a:pPr>
            </a:p>
          </p:txBody>
        </p:sp>
      </p:grpSp>
      <p:sp>
        <p:nvSpPr>
          <p:cNvPr name="TextBox 37" id="37"/>
          <p:cNvSpPr txBox="true"/>
          <p:nvPr/>
        </p:nvSpPr>
        <p:spPr>
          <a:xfrm rot="0">
            <a:off x="847172" y="6543005"/>
            <a:ext cx="3837471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b="true" sz="2500">
                <a:solidFill>
                  <a:srgbClr val="000000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subscriptions / plans</a:t>
            </a:r>
          </a:p>
        </p:txBody>
      </p:sp>
      <p:grpSp>
        <p:nvGrpSpPr>
          <p:cNvPr name="Group 38" id="38"/>
          <p:cNvGrpSpPr/>
          <p:nvPr/>
        </p:nvGrpSpPr>
        <p:grpSpPr>
          <a:xfrm rot="0">
            <a:off x="700013" y="6521324"/>
            <a:ext cx="4077426" cy="2239596"/>
            <a:chOff x="0" y="0"/>
            <a:chExt cx="1307043" cy="717725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1307043" cy="717725"/>
            </a:xfrm>
            <a:custGeom>
              <a:avLst/>
              <a:gdLst/>
              <a:ahLst/>
              <a:cxnLst/>
              <a:rect r="r" b="b" t="t" l="l"/>
              <a:pathLst>
                <a:path h="717725" w="1307043">
                  <a:moveTo>
                    <a:pt x="1307043" y="0"/>
                  </a:moveTo>
                  <a:lnTo>
                    <a:pt x="1307043" y="717725"/>
                  </a:lnTo>
                  <a:lnTo>
                    <a:pt x="0" y="7177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40" id="40"/>
            <p:cNvSpPr txBox="true"/>
            <p:nvPr/>
          </p:nvSpPr>
          <p:spPr>
            <a:xfrm>
              <a:off x="0" y="-57150"/>
              <a:ext cx="1307043" cy="774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92"/>
                </a:lnSpc>
              </a:pPr>
            </a:p>
          </p:txBody>
        </p:sp>
      </p:grpSp>
      <p:sp>
        <p:nvSpPr>
          <p:cNvPr name="AutoShape 41" id="41"/>
          <p:cNvSpPr/>
          <p:nvPr/>
        </p:nvSpPr>
        <p:spPr>
          <a:xfrm flipH="true" flipV="true">
            <a:off x="2561095" y="4154457"/>
            <a:ext cx="13591" cy="2415549"/>
          </a:xfrm>
          <a:prstGeom prst="line">
            <a:avLst/>
          </a:prstGeom>
          <a:ln cap="flat" w="38100">
            <a:solidFill>
              <a:srgbClr val="000000"/>
            </a:solidFill>
            <a:prstDash val="sysDot"/>
            <a:headEnd type="none" len="sm" w="sm"/>
            <a:tailEnd type="arrow" len="sm" w="med"/>
          </a:ln>
        </p:spPr>
      </p:sp>
      <p:sp>
        <p:nvSpPr>
          <p:cNvPr name="AutoShape 42" id="42"/>
          <p:cNvSpPr/>
          <p:nvPr/>
        </p:nvSpPr>
        <p:spPr>
          <a:xfrm>
            <a:off x="4315401" y="2916272"/>
            <a:ext cx="9230526" cy="0"/>
          </a:xfrm>
          <a:prstGeom prst="line">
            <a:avLst/>
          </a:prstGeom>
          <a:ln cap="flat" w="38100">
            <a:solidFill>
              <a:srgbClr val="000000"/>
            </a:solidFill>
            <a:prstDash val="sysDot"/>
            <a:headEnd type="none" len="sm" w="sm"/>
            <a:tailEnd type="arrow" len="sm" w="med"/>
          </a:ln>
        </p:spPr>
      </p:sp>
      <p:sp>
        <p:nvSpPr>
          <p:cNvPr name="AutoShape 43" id="43"/>
          <p:cNvSpPr/>
          <p:nvPr/>
        </p:nvSpPr>
        <p:spPr>
          <a:xfrm flipH="true">
            <a:off x="10600091" y="3606126"/>
            <a:ext cx="2920244" cy="3262774"/>
          </a:xfrm>
          <a:prstGeom prst="line">
            <a:avLst/>
          </a:prstGeom>
          <a:ln cap="flat" w="38100">
            <a:solidFill>
              <a:srgbClr val="000000"/>
            </a:solidFill>
            <a:prstDash val="sysDot"/>
            <a:headEnd type="none" len="sm" w="sm"/>
            <a:tailEnd type="arrow" len="sm" w="med"/>
          </a:ln>
        </p:spPr>
      </p:sp>
      <p:sp>
        <p:nvSpPr>
          <p:cNvPr name="AutoShape 44" id="44"/>
          <p:cNvSpPr/>
          <p:nvPr/>
        </p:nvSpPr>
        <p:spPr>
          <a:xfrm>
            <a:off x="15922034" y="4027972"/>
            <a:ext cx="58098" cy="2798968"/>
          </a:xfrm>
          <a:prstGeom prst="line">
            <a:avLst/>
          </a:prstGeom>
          <a:ln cap="flat" w="38100">
            <a:solidFill>
              <a:srgbClr val="000000"/>
            </a:solidFill>
            <a:prstDash val="sysDot"/>
            <a:headEnd type="none" len="sm" w="sm"/>
            <a:tailEnd type="arrow" len="sm" w="med"/>
          </a:ln>
        </p:spPr>
      </p:sp>
      <p:sp>
        <p:nvSpPr>
          <p:cNvPr name="Freeform 45" id="45"/>
          <p:cNvSpPr/>
          <p:nvPr/>
        </p:nvSpPr>
        <p:spPr>
          <a:xfrm flipH="false" flipV="false" rot="0">
            <a:off x="2924130" y="5705582"/>
            <a:ext cx="949918" cy="815742"/>
          </a:xfrm>
          <a:custGeom>
            <a:avLst/>
            <a:gdLst/>
            <a:ahLst/>
            <a:cxnLst/>
            <a:rect r="r" b="b" t="t" l="l"/>
            <a:pathLst>
              <a:path h="815742" w="949918">
                <a:moveTo>
                  <a:pt x="0" y="0"/>
                </a:moveTo>
                <a:lnTo>
                  <a:pt x="949917" y="0"/>
                </a:lnTo>
                <a:lnTo>
                  <a:pt x="949917" y="815742"/>
                </a:lnTo>
                <a:lnTo>
                  <a:pt x="0" y="81574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6" id="46"/>
          <p:cNvSpPr/>
          <p:nvPr/>
        </p:nvSpPr>
        <p:spPr>
          <a:xfrm flipH="false" flipV="false" rot="0">
            <a:off x="754377" y="5601436"/>
            <a:ext cx="1037956" cy="919888"/>
          </a:xfrm>
          <a:custGeom>
            <a:avLst/>
            <a:gdLst/>
            <a:ahLst/>
            <a:cxnLst/>
            <a:rect r="r" b="b" t="t" l="l"/>
            <a:pathLst>
              <a:path h="919888" w="1037956">
                <a:moveTo>
                  <a:pt x="0" y="0"/>
                </a:moveTo>
                <a:lnTo>
                  <a:pt x="1037955" y="0"/>
                </a:lnTo>
                <a:lnTo>
                  <a:pt x="1037955" y="919888"/>
                </a:lnTo>
                <a:lnTo>
                  <a:pt x="0" y="91988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7" id="47"/>
          <p:cNvSpPr/>
          <p:nvPr/>
        </p:nvSpPr>
        <p:spPr>
          <a:xfrm flipH="false" flipV="false" rot="0">
            <a:off x="16274459" y="5529466"/>
            <a:ext cx="1470707" cy="1292384"/>
          </a:xfrm>
          <a:custGeom>
            <a:avLst/>
            <a:gdLst/>
            <a:ahLst/>
            <a:cxnLst/>
            <a:rect r="r" b="b" t="t" l="l"/>
            <a:pathLst>
              <a:path h="1292384" w="1470707">
                <a:moveTo>
                  <a:pt x="0" y="0"/>
                </a:moveTo>
                <a:lnTo>
                  <a:pt x="1470708" y="0"/>
                </a:lnTo>
                <a:lnTo>
                  <a:pt x="1470708" y="1292384"/>
                </a:lnTo>
                <a:lnTo>
                  <a:pt x="0" y="129238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48" id="48"/>
          <p:cNvSpPr/>
          <p:nvPr/>
        </p:nvSpPr>
        <p:spPr>
          <a:xfrm flipH="false" flipV="false" rot="0">
            <a:off x="8345518" y="5204672"/>
            <a:ext cx="1596963" cy="1617178"/>
          </a:xfrm>
          <a:custGeom>
            <a:avLst/>
            <a:gdLst/>
            <a:ahLst/>
            <a:cxnLst/>
            <a:rect r="r" b="b" t="t" l="l"/>
            <a:pathLst>
              <a:path h="1617178" w="1596963">
                <a:moveTo>
                  <a:pt x="0" y="0"/>
                </a:moveTo>
                <a:lnTo>
                  <a:pt x="1596964" y="0"/>
                </a:lnTo>
                <a:lnTo>
                  <a:pt x="1596964" y="1617178"/>
                </a:lnTo>
                <a:lnTo>
                  <a:pt x="0" y="161717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49" id="49"/>
          <p:cNvSpPr/>
          <p:nvPr/>
        </p:nvSpPr>
        <p:spPr>
          <a:xfrm flipH="false" flipV="false" rot="0">
            <a:off x="14634504" y="962775"/>
            <a:ext cx="2375309" cy="822451"/>
          </a:xfrm>
          <a:custGeom>
            <a:avLst/>
            <a:gdLst/>
            <a:ahLst/>
            <a:cxnLst/>
            <a:rect r="r" b="b" t="t" l="l"/>
            <a:pathLst>
              <a:path h="822451" w="2375309">
                <a:moveTo>
                  <a:pt x="0" y="0"/>
                </a:moveTo>
                <a:lnTo>
                  <a:pt x="2375309" y="0"/>
                </a:lnTo>
                <a:lnTo>
                  <a:pt x="2375309" y="822451"/>
                </a:lnTo>
                <a:lnTo>
                  <a:pt x="0" y="82245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50" id="50"/>
          <p:cNvSpPr/>
          <p:nvPr/>
        </p:nvSpPr>
        <p:spPr>
          <a:xfrm flipH="false" flipV="false" rot="0">
            <a:off x="7082385" y="1597443"/>
            <a:ext cx="788316" cy="788316"/>
          </a:xfrm>
          <a:custGeom>
            <a:avLst/>
            <a:gdLst/>
            <a:ahLst/>
            <a:cxnLst/>
            <a:rect r="r" b="b" t="t" l="l"/>
            <a:pathLst>
              <a:path h="788316" w="788316">
                <a:moveTo>
                  <a:pt x="0" y="0"/>
                </a:moveTo>
                <a:lnTo>
                  <a:pt x="788315" y="0"/>
                </a:lnTo>
                <a:lnTo>
                  <a:pt x="788315" y="788316"/>
                </a:lnTo>
                <a:lnTo>
                  <a:pt x="0" y="78831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1" id="51"/>
          <p:cNvSpPr txBox="true"/>
          <p:nvPr/>
        </p:nvSpPr>
        <p:spPr>
          <a:xfrm rot="0">
            <a:off x="3186857" y="182880"/>
            <a:ext cx="11914286" cy="845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89"/>
              </a:lnSpc>
            </a:pPr>
            <a:r>
              <a:rPr lang="en-US" sz="6999" b="true">
                <a:solidFill>
                  <a:srgbClr val="000000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Modelo de Datos Relacional</a:t>
            </a:r>
          </a:p>
        </p:txBody>
      </p:sp>
      <p:sp>
        <p:nvSpPr>
          <p:cNvPr name="TextBox 52" id="52"/>
          <p:cNvSpPr txBox="true"/>
          <p:nvPr/>
        </p:nvSpPr>
        <p:spPr>
          <a:xfrm rot="0">
            <a:off x="8546670" y="7323368"/>
            <a:ext cx="4023062" cy="12719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94"/>
              </a:lnSpc>
            </a:pPr>
            <a:r>
              <a:rPr lang="en-US" sz="2424">
                <a:solidFill>
                  <a:srgbClr val="00000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 - messaging_messag</a:t>
            </a:r>
          </a:p>
          <a:p>
            <a:pPr algn="l">
              <a:lnSpc>
                <a:spcPts val="3394"/>
              </a:lnSpc>
            </a:pPr>
            <a:r>
              <a:rPr lang="en-US" sz="2424">
                <a:solidFill>
                  <a:srgbClr val="00000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 - message_attachments</a:t>
            </a:r>
          </a:p>
          <a:p>
            <a:pPr algn="l">
              <a:lnSpc>
                <a:spcPts val="3394"/>
              </a:lnSpc>
              <a:spcBef>
                <a:spcPct val="0"/>
              </a:spcBef>
            </a:pPr>
            <a:r>
              <a:rPr lang="en-US" sz="2424">
                <a:solidFill>
                  <a:srgbClr val="00000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 - message_reactions</a:t>
            </a:r>
          </a:p>
        </p:txBody>
      </p:sp>
      <p:sp>
        <p:nvSpPr>
          <p:cNvPr name="TextBox 53" id="53"/>
          <p:cNvSpPr txBox="true"/>
          <p:nvPr/>
        </p:nvSpPr>
        <p:spPr>
          <a:xfrm rot="0">
            <a:off x="754377" y="7126045"/>
            <a:ext cx="4023062" cy="12719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94"/>
              </a:lnSpc>
            </a:pPr>
            <a:r>
              <a:rPr lang="en-US" sz="2424">
                <a:solidFill>
                  <a:srgbClr val="00000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 - plans</a:t>
            </a:r>
          </a:p>
          <a:p>
            <a:pPr algn="l">
              <a:lnSpc>
                <a:spcPts val="3394"/>
              </a:lnSpc>
            </a:pPr>
            <a:r>
              <a:rPr lang="en-US" sz="2424">
                <a:solidFill>
                  <a:srgbClr val="00000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 - subsciptions</a:t>
            </a:r>
          </a:p>
          <a:p>
            <a:pPr algn="l">
              <a:lnSpc>
                <a:spcPts val="3394"/>
              </a:lnSpc>
              <a:spcBef>
                <a:spcPct val="0"/>
              </a:spcBef>
            </a:pPr>
            <a:r>
              <a:rPr lang="en-US" sz="2424">
                <a:solidFill>
                  <a:srgbClr val="00000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 - payment_history</a:t>
            </a:r>
          </a:p>
        </p:txBody>
      </p:sp>
      <p:sp>
        <p:nvSpPr>
          <p:cNvPr name="TextBox 54" id="54"/>
          <p:cNvSpPr txBox="true"/>
          <p:nvPr/>
        </p:nvSpPr>
        <p:spPr>
          <a:xfrm rot="0">
            <a:off x="6095652" y="9351470"/>
            <a:ext cx="5108699" cy="869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b="true" sz="2500" u="sng">
                <a:solidFill>
                  <a:srgbClr val="000000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  <a:hlinkClick r:id="rId12" tooltip="https://drive.google.com/file/d/1xaZ3ILb_X7TZc7zWJr-fzWIWG2CfRVVZ/view"/>
              </a:rPr>
              <a:t>Detalle completo en modelo relacional</a:t>
            </a:r>
          </a:p>
        </p:txBody>
      </p:sp>
      <p:sp>
        <p:nvSpPr>
          <p:cNvPr name="TextBox 55" id="55"/>
          <p:cNvSpPr txBox="true"/>
          <p:nvPr/>
        </p:nvSpPr>
        <p:spPr>
          <a:xfrm rot="0">
            <a:off x="7870700" y="1780466"/>
            <a:ext cx="2546599" cy="4146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94"/>
              </a:lnSpc>
              <a:spcBef>
                <a:spcPct val="0"/>
              </a:spcBef>
            </a:pPr>
            <a:r>
              <a:rPr lang="en-US" sz="2424" u="sng">
                <a:solidFill>
                  <a:srgbClr val="00000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84 tablas en total</a:t>
            </a:r>
          </a:p>
        </p:txBody>
      </p:sp>
      <p:sp>
        <p:nvSpPr>
          <p:cNvPr name="Freeform 56" id="56"/>
          <p:cNvSpPr/>
          <p:nvPr/>
        </p:nvSpPr>
        <p:spPr>
          <a:xfrm flipH="false" flipV="false" rot="0">
            <a:off x="10330122" y="1583865"/>
            <a:ext cx="788316" cy="788316"/>
          </a:xfrm>
          <a:custGeom>
            <a:avLst/>
            <a:gdLst/>
            <a:ahLst/>
            <a:cxnLst/>
            <a:rect r="r" b="b" t="t" l="l"/>
            <a:pathLst>
              <a:path h="788316" w="788316">
                <a:moveTo>
                  <a:pt x="0" y="0"/>
                </a:moveTo>
                <a:lnTo>
                  <a:pt x="788316" y="0"/>
                </a:lnTo>
                <a:lnTo>
                  <a:pt x="788316" y="788315"/>
                </a:lnTo>
                <a:lnTo>
                  <a:pt x="0" y="78831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FC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849210" y="1500772"/>
            <a:ext cx="12589580" cy="8560551"/>
          </a:xfrm>
          <a:custGeom>
            <a:avLst/>
            <a:gdLst/>
            <a:ahLst/>
            <a:cxnLst/>
            <a:rect r="r" b="b" t="t" l="l"/>
            <a:pathLst>
              <a:path h="8560551" w="12589580">
                <a:moveTo>
                  <a:pt x="0" y="0"/>
                </a:moveTo>
                <a:lnTo>
                  <a:pt x="12589580" y="0"/>
                </a:lnTo>
                <a:lnTo>
                  <a:pt x="12589580" y="8560551"/>
                </a:lnTo>
                <a:lnTo>
                  <a:pt x="0" y="856055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25" r="0" b="-525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230772" y="304800"/>
            <a:ext cx="15826455" cy="11959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13"/>
              </a:lnSpc>
            </a:pPr>
            <a:r>
              <a:rPr lang="en-US" sz="9900" b="true">
                <a:solidFill>
                  <a:srgbClr val="000000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Diagrama de caso de uso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DAGytKw55ck</dc:identifier>
  <dcterms:modified xsi:type="dcterms:W3CDTF">2011-08-01T06:04:30Z</dcterms:modified>
  <cp:revision>1</cp:revision>
  <dc:title>Meetings</dc:title>
</cp:coreProperties>
</file>